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3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1" autoAdjust="0"/>
    <p:restoredTop sz="94686" autoAdjust="0"/>
  </p:normalViewPr>
  <p:slideViewPr>
    <p:cSldViewPr>
      <p:cViewPr>
        <p:scale>
          <a:sx n="100" d="100"/>
          <a:sy n="100" d="100"/>
        </p:scale>
        <p:origin x="-922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AppData\Local\Microsoft\Windows\Temporary%20Internet%20Files\Content.IE5\B4QSZ9TG\Tabula_darbiniek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Copy%20of%20psih%20kl&#299;nikas%20finans&#275;jums%202012-2015.ga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title>
      <c:tx>
        <c:rich>
          <a:bodyPr/>
          <a:lstStyle/>
          <a:p>
            <a:pPr>
              <a:defRPr/>
            </a:pPr>
            <a:r>
              <a:rPr lang="en-US"/>
              <a:t>PAMATDARBĪBAS IEŅĒMUMI</a:t>
            </a:r>
            <a:r>
              <a:rPr lang="lv-LV"/>
              <a:t> /euro/</a:t>
            </a:r>
            <a:endParaRPr lang="en-US"/>
          </a:p>
        </c:rich>
      </c:tx>
      <c:layout>
        <c:manualLayout>
          <c:xMode val="edge"/>
          <c:yMode val="edge"/>
          <c:x val="0.26906255468066492"/>
          <c:y val="0.11029437496783501"/>
        </c:manualLayout>
      </c:layout>
    </c:title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Sheet1!$D$4</c:f>
              <c:strCache>
                <c:ptCount val="1"/>
                <c:pt idx="0">
                  <c:v>PAMATDARBĪBAS IEŅĒMUMI, t.sk.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2.0080321285140586E-3"/>
                  <c:y val="-5.100182149362478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37158469945355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lv-LV"/>
                      <a:t> </a:t>
                    </a:r>
                    <a:r>
                      <a:rPr lang="en-US"/>
                      <a:t>142</a:t>
                    </a:r>
                    <a:r>
                      <a:rPr lang="lv-LV"/>
                      <a:t> </a:t>
                    </a:r>
                    <a:r>
                      <a:rPr lang="en-US"/>
                      <a:t>278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Sheet1!$E$3:$F$3</c:f>
              <c:strCache>
                <c:ptCount val="2"/>
                <c:pt idx="0">
                  <c:v>2013. gads</c:v>
                </c:pt>
                <c:pt idx="1">
                  <c:v>2014. gads</c:v>
                </c:pt>
              </c:strCache>
            </c:strRef>
          </c:cat>
          <c:val>
            <c:numRef>
              <c:f>Sheet1!$E$4:$F$4</c:f>
              <c:numCache>
                <c:formatCode>#,##0</c:formatCode>
                <c:ptCount val="2"/>
                <c:pt idx="0">
                  <c:v>2070072</c:v>
                </c:pt>
                <c:pt idx="1">
                  <c:v>3142278</c:v>
                </c:pt>
              </c:numCache>
            </c:numRef>
          </c:val>
        </c:ser>
        <c:shape val="box"/>
        <c:axId val="75052160"/>
        <c:axId val="75053696"/>
        <c:axId val="74670976"/>
      </c:bar3DChart>
      <c:catAx>
        <c:axId val="75052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75053696"/>
        <c:crosses val="autoZero"/>
        <c:auto val="1"/>
        <c:lblAlgn val="ctr"/>
        <c:lblOffset val="100"/>
      </c:catAx>
      <c:valAx>
        <c:axId val="75053696"/>
        <c:scaling>
          <c:orientation val="minMax"/>
        </c:scaling>
        <c:axPos val="l"/>
        <c:majorGridlines/>
        <c:numFmt formatCode="#,##0" sourceLinked="1"/>
        <c:tickLblPos val="nextTo"/>
        <c:crossAx val="75052160"/>
        <c:crosses val="autoZero"/>
        <c:crossBetween val="between"/>
      </c:valAx>
      <c:serAx>
        <c:axId val="74670976"/>
        <c:scaling>
          <c:orientation val="minMax"/>
        </c:scaling>
        <c:delete val="1"/>
        <c:axPos val="b"/>
        <c:tickLblPos val="nextTo"/>
        <c:crossAx val="75053696"/>
        <c:crosses val="autoZero"/>
      </c:ser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Sheet1!$D$121</c:f>
              <c:strCache>
                <c:ptCount val="1"/>
                <c:pt idx="0">
                  <c:v>INVESTĒTIE līdzekļi iestādes attīstībai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0000000000000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4.1666666666666664E-2"/>
                  <c:y val="-4.629629629629632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Sheet1!$E$120:$F$120</c:f>
              <c:strCache>
                <c:ptCount val="2"/>
                <c:pt idx="0">
                  <c:v>2013. gads</c:v>
                </c:pt>
                <c:pt idx="1">
                  <c:v>2014. gads</c:v>
                </c:pt>
              </c:strCache>
            </c:strRef>
          </c:cat>
          <c:val>
            <c:numRef>
              <c:f>Sheet1!$E$121:$F$121</c:f>
              <c:numCache>
                <c:formatCode>#,##0</c:formatCode>
                <c:ptCount val="2"/>
                <c:pt idx="0">
                  <c:v>2157520</c:v>
                </c:pt>
                <c:pt idx="1">
                  <c:v>283637</c:v>
                </c:pt>
              </c:numCache>
            </c:numRef>
          </c:val>
        </c:ser>
        <c:shape val="box"/>
        <c:axId val="76249344"/>
        <c:axId val="76259328"/>
        <c:axId val="0"/>
      </c:bar3DChart>
      <c:catAx>
        <c:axId val="7624934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lv-LV"/>
          </a:p>
        </c:txPr>
        <c:crossAx val="76259328"/>
        <c:crosses val="autoZero"/>
        <c:auto val="1"/>
        <c:lblAlgn val="ctr"/>
        <c:lblOffset val="100"/>
      </c:catAx>
      <c:valAx>
        <c:axId val="76259328"/>
        <c:scaling>
          <c:orientation val="minMax"/>
        </c:scaling>
        <c:axPos val="b"/>
        <c:majorGridlines/>
        <c:numFmt formatCode="#,##0" sourceLinked="1"/>
        <c:tickLblPos val="nextTo"/>
        <c:crossAx val="76249344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Sheet1!$E$132</c:f>
              <c:strCache>
                <c:ptCount val="1"/>
                <c:pt idx="0">
                  <c:v>2013. gads</c:v>
                </c:pt>
              </c:strCache>
            </c:strRef>
          </c:tx>
          <c:dLbls>
            <c:dLbl>
              <c:idx val="0"/>
              <c:layout>
                <c:manualLayout>
                  <c:x val="1.3429256594724218E-2"/>
                  <c:y val="1.1316741696017824E-16"/>
                </c:manualLayout>
              </c:layout>
              <c:showVal val="1"/>
            </c:dLbl>
            <c:dLbl>
              <c:idx val="1"/>
              <c:layout>
                <c:manualLayout>
                  <c:x val="2.877697841726622E-2"/>
                  <c:y val="-3.0864197530864218E-3"/>
                </c:manualLayout>
              </c:layout>
              <c:showVal val="1"/>
            </c:dLbl>
            <c:dLbl>
              <c:idx val="2"/>
              <c:layout>
                <c:manualLayout>
                  <c:x val="2.302158273381294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918465227817754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Sheet1!$D$133:$D$138</c:f>
              <c:strCache>
                <c:ptCount val="6"/>
                <c:pt idx="0">
                  <c:v>medicīnas tehnoloģijas</c:v>
                </c:pt>
                <c:pt idx="1">
                  <c:v>datortehnika un programmatūra</c:v>
                </c:pt>
                <c:pt idx="2">
                  <c:v>pārējie  pamatlīdzekļi </c:v>
                </c:pt>
                <c:pt idx="3">
                  <c:v>Investīcijas ERAF projekta ietvaros, Slimnīcas ēku renovācija</c:v>
                </c:pt>
                <c:pt idx="4">
                  <c:v>Investīcijas KPFI finansētā projekta ietvaros – slimnīcas ēku energoefektivitātes paaugstināšana</c:v>
                </c:pt>
                <c:pt idx="5">
                  <c:v>Investīcijas slimnīcas nekustamajā īpašumā</c:v>
                </c:pt>
              </c:strCache>
            </c:strRef>
          </c:cat>
          <c:val>
            <c:numRef>
              <c:f>Sheet1!$E$133:$E$138</c:f>
              <c:numCache>
                <c:formatCode>#,##0</c:formatCode>
                <c:ptCount val="6"/>
                <c:pt idx="0">
                  <c:v>344059</c:v>
                </c:pt>
                <c:pt idx="1">
                  <c:v>10923</c:v>
                </c:pt>
                <c:pt idx="2">
                  <c:v>43399</c:v>
                </c:pt>
                <c:pt idx="3">
                  <c:v>1581582</c:v>
                </c:pt>
                <c:pt idx="4" formatCode="General">
                  <c:v>0</c:v>
                </c:pt>
                <c:pt idx="5">
                  <c:v>177557</c:v>
                </c:pt>
              </c:numCache>
            </c:numRef>
          </c:val>
        </c:ser>
        <c:ser>
          <c:idx val="1"/>
          <c:order val="1"/>
          <c:tx>
            <c:strRef>
              <c:f>Sheet1!$F$132</c:f>
              <c:strCache>
                <c:ptCount val="1"/>
                <c:pt idx="0">
                  <c:v>2014. 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429256594724218E-2"/>
                  <c:y val="-1.8518518518518531E-2"/>
                </c:manualLayout>
              </c:layout>
              <c:showVal val="1"/>
            </c:dLbl>
            <c:dLbl>
              <c:idx val="1"/>
              <c:layout>
                <c:manualLayout>
                  <c:x val="2.877697841726622E-2"/>
                  <c:y val="-3.0864197530864218E-3"/>
                </c:manualLayout>
              </c:layout>
              <c:showVal val="1"/>
            </c:dLbl>
            <c:dLbl>
              <c:idx val="2"/>
              <c:layout>
                <c:manualLayout>
                  <c:x val="2.1103117505995236E-2"/>
                  <c:y val="-2.4302517740837984E-7"/>
                </c:manualLayout>
              </c:layout>
              <c:showVal val="1"/>
            </c:dLbl>
            <c:dLbl>
              <c:idx val="5"/>
              <c:layout>
                <c:manualLayout>
                  <c:x val="1.7266187050359712E-2"/>
                  <c:y val="-2.160493827160497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Sheet1!$D$133:$D$138</c:f>
              <c:strCache>
                <c:ptCount val="6"/>
                <c:pt idx="0">
                  <c:v>medicīnas tehnoloģijas</c:v>
                </c:pt>
                <c:pt idx="1">
                  <c:v>datortehnika un programmatūra</c:v>
                </c:pt>
                <c:pt idx="2">
                  <c:v>pārējie  pamatlīdzekļi </c:v>
                </c:pt>
                <c:pt idx="3">
                  <c:v>Investīcijas ERAF projekta ietvaros, Slimnīcas ēku renovācija</c:v>
                </c:pt>
                <c:pt idx="4">
                  <c:v>Investīcijas KPFI finansētā projekta ietvaros – slimnīcas ēku energoefektivitātes paaugstināšana</c:v>
                </c:pt>
                <c:pt idx="5">
                  <c:v>Investīcijas slimnīcas nekustamajā īpašumā</c:v>
                </c:pt>
              </c:strCache>
            </c:strRef>
          </c:cat>
          <c:val>
            <c:numRef>
              <c:f>Sheet1!$F$133:$F$138</c:f>
              <c:numCache>
                <c:formatCode>#,##0</c:formatCode>
                <c:ptCount val="6"/>
                <c:pt idx="0">
                  <c:v>3921</c:v>
                </c:pt>
                <c:pt idx="1">
                  <c:v>10094</c:v>
                </c:pt>
                <c:pt idx="2">
                  <c:v>46248</c:v>
                </c:pt>
                <c:pt idx="3" formatCode="General">
                  <c:v>0</c:v>
                </c:pt>
                <c:pt idx="4">
                  <c:v>212763</c:v>
                </c:pt>
                <c:pt idx="5">
                  <c:v>10611</c:v>
                </c:pt>
              </c:numCache>
            </c:numRef>
          </c:val>
        </c:ser>
        <c:shape val="box"/>
        <c:axId val="76367744"/>
        <c:axId val="76369280"/>
        <c:axId val="0"/>
      </c:bar3DChart>
      <c:catAx>
        <c:axId val="7636774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6369280"/>
        <c:crosses val="autoZero"/>
        <c:auto val="1"/>
        <c:lblAlgn val="ctr"/>
        <c:lblOffset val="100"/>
      </c:catAx>
      <c:valAx>
        <c:axId val="76369280"/>
        <c:scaling>
          <c:orientation val="minMax"/>
        </c:scaling>
        <c:axPos val="b"/>
        <c:majorGridlines/>
        <c:numFmt formatCode="#,##0" sourceLinked="1"/>
        <c:tickLblPos val="nextTo"/>
        <c:crossAx val="763677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7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25"/>
          <c:dLbls>
            <c:dLbl>
              <c:idx val="1"/>
              <c:layout>
                <c:manualLayout>
                  <c:x val="-1.1794382474427347E-2"/>
                  <c:y val="0.2433267098749177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  <c:showCatName val="1"/>
            <c:showPercent val="1"/>
            <c:showLeaderLines val="1"/>
          </c:dLbls>
          <c:cat>
            <c:strRef>
              <c:f>[Tabula_darbinieki.xlsx]Sheet1!$B$7:$B$12</c:f>
              <c:strCache>
                <c:ptCount val="6"/>
                <c:pt idx="0">
                  <c:v>Ārsti un funkcionālie speciālisti </c:v>
                </c:pt>
                <c:pt idx="1">
                  <c:v>Ārstniecības un pacientu aprūpes personas (māsas, biomedicīnas laboranti) un funkcionālo speciālistu asistenti (radiologu asistenti)</c:v>
                </c:pt>
                <c:pt idx="2">
                  <c:v>Ārstniecības un pacientu aprūpes atbalsta personas (māsu palīgi)</c:v>
                </c:pt>
                <c:pt idx="3">
                  <c:v>Sanitāri</c:v>
                </c:pt>
                <c:pt idx="4">
                  <c:v>Administrācija (t.sk. valde)</c:v>
                </c:pt>
                <c:pt idx="5">
                  <c:v>Pārējais personāls, kas nav uzskaitīts iepriekšminētajās pozīcijās</c:v>
                </c:pt>
              </c:strCache>
            </c:strRef>
          </c:cat>
          <c:val>
            <c:numRef>
              <c:f>[Tabula_darbinieki.xlsx]Sheet1!$C$7:$C$12</c:f>
              <c:numCache>
                <c:formatCode>General</c:formatCode>
                <c:ptCount val="6"/>
                <c:pt idx="0">
                  <c:v>33</c:v>
                </c:pt>
                <c:pt idx="1">
                  <c:v>72</c:v>
                </c:pt>
                <c:pt idx="2">
                  <c:v>25</c:v>
                </c:pt>
                <c:pt idx="3">
                  <c:v>52</c:v>
                </c:pt>
                <c:pt idx="4">
                  <c:v>14</c:v>
                </c:pt>
                <c:pt idx="5">
                  <c:v>30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Sheet1!$C$162</c:f>
              <c:strCache>
                <c:ptCount val="1"/>
                <c:pt idx="0">
                  <c:v>2013.gads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470047606392092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7640571276705118E-2"/>
                </c:manualLayout>
              </c:layout>
              <c:showVal val="1"/>
            </c:dLbl>
            <c:dLbl>
              <c:idx val="2"/>
              <c:layout>
                <c:manualLayout>
                  <c:x val="-7.8725159624471698E-17"/>
                  <c:y val="-1.76405712767051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Sheet1!$D$161:$F$161</c:f>
              <c:strCache>
                <c:ptCount val="3"/>
                <c:pt idx="0">
                  <c:v>Onkoloģiskā klīnika</c:v>
                </c:pt>
                <c:pt idx="1">
                  <c:v>Psihiatriskā klīnika</c:v>
                </c:pt>
                <c:pt idx="2">
                  <c:v>Kopā</c:v>
                </c:pt>
              </c:strCache>
            </c:strRef>
          </c:cat>
          <c:val>
            <c:numRef>
              <c:f>Sheet1!$D$162:$F$162</c:f>
              <c:numCache>
                <c:formatCode>General</c:formatCode>
                <c:ptCount val="3"/>
                <c:pt idx="0">
                  <c:v>773</c:v>
                </c:pt>
                <c:pt idx="1">
                  <c:v>1262</c:v>
                </c:pt>
                <c:pt idx="2">
                  <c:v>2035</c:v>
                </c:pt>
              </c:numCache>
            </c:numRef>
          </c:val>
        </c:ser>
        <c:ser>
          <c:idx val="1"/>
          <c:order val="1"/>
          <c:tx>
            <c:strRef>
              <c:f>Sheet1!$C$163</c:f>
              <c:strCache>
                <c:ptCount val="1"/>
                <c:pt idx="0">
                  <c:v>2014. 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1.7640571276705118E-2"/>
                </c:manualLayout>
              </c:layout>
              <c:showVal val="1"/>
            </c:dLbl>
            <c:dLbl>
              <c:idx val="1"/>
              <c:layout>
                <c:manualLayout>
                  <c:x val="6.4412238325281907E-3"/>
                  <c:y val="-2.3520761702273449E-2"/>
                </c:manualLayout>
              </c:layout>
              <c:showVal val="1"/>
            </c:dLbl>
            <c:dLbl>
              <c:idx val="2"/>
              <c:layout>
                <c:manualLayout>
                  <c:x val="7.8725159624471698E-17"/>
                  <c:y val="-2.940095212784183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Sheet1!$D$161:$F$161</c:f>
              <c:strCache>
                <c:ptCount val="3"/>
                <c:pt idx="0">
                  <c:v>Onkoloģiskā klīnika</c:v>
                </c:pt>
                <c:pt idx="1">
                  <c:v>Psihiatriskā klīnika</c:v>
                </c:pt>
                <c:pt idx="2">
                  <c:v>Kopā</c:v>
                </c:pt>
              </c:strCache>
            </c:strRef>
          </c:cat>
          <c:val>
            <c:numRef>
              <c:f>Sheet1!$D$163:$F$163</c:f>
              <c:numCache>
                <c:formatCode>General</c:formatCode>
                <c:ptCount val="3"/>
                <c:pt idx="0">
                  <c:v>818</c:v>
                </c:pt>
                <c:pt idx="1">
                  <c:v>1225</c:v>
                </c:pt>
                <c:pt idx="2">
                  <c:v>2045</c:v>
                </c:pt>
              </c:numCache>
            </c:numRef>
          </c:val>
        </c:ser>
        <c:shape val="cylinder"/>
        <c:axId val="76293632"/>
        <c:axId val="76295168"/>
        <c:axId val="0"/>
      </c:bar3DChart>
      <c:catAx>
        <c:axId val="7629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6295168"/>
        <c:crosses val="autoZero"/>
        <c:auto val="1"/>
        <c:lblAlgn val="ctr"/>
        <c:lblOffset val="100"/>
      </c:catAx>
      <c:valAx>
        <c:axId val="76295168"/>
        <c:scaling>
          <c:orientation val="minMax"/>
        </c:scaling>
        <c:axPos val="l"/>
        <c:majorGridlines/>
        <c:numFmt formatCode="General" sourceLinked="1"/>
        <c:tickLblPos val="nextTo"/>
        <c:crossAx val="762936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Sheet1!$E$174:$E$176</c:f>
              <c:strCache>
                <c:ptCount val="1"/>
                <c:pt idx="0">
                  <c:v>2013.gads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Sheet1!$D$177:$D$181</c:f>
              <c:strCache>
                <c:ptCount val="5"/>
                <c:pt idx="0">
                  <c:v>Gultu skaits </c:v>
                </c:pt>
                <c:pt idx="1">
                  <c:v>Uzņemtie pacienti</c:v>
                </c:pt>
                <c:pt idx="2">
                  <c:v>Izrakstītie pacienti</c:v>
                </c:pt>
                <c:pt idx="3">
                  <c:v>Gultu dienas (izrakstītiem pacientiem)</c:v>
                </c:pt>
                <c:pt idx="4">
                  <c:v>Gultu dienas ( ārstētiem pacientiem)</c:v>
                </c:pt>
              </c:strCache>
            </c:strRef>
          </c:cat>
          <c:val>
            <c:numRef>
              <c:f>Sheet1!$E$177:$E$181</c:f>
              <c:numCache>
                <c:formatCode>General</c:formatCode>
                <c:ptCount val="5"/>
                <c:pt idx="0">
                  <c:v>40</c:v>
                </c:pt>
                <c:pt idx="1">
                  <c:v>815</c:v>
                </c:pt>
                <c:pt idx="2">
                  <c:v>815</c:v>
                </c:pt>
                <c:pt idx="3">
                  <c:v>1857</c:v>
                </c:pt>
                <c:pt idx="4">
                  <c:v>1857</c:v>
                </c:pt>
              </c:numCache>
            </c:numRef>
          </c:val>
        </c:ser>
        <c:ser>
          <c:idx val="1"/>
          <c:order val="1"/>
          <c:tx>
            <c:strRef>
              <c:f>Sheet1!$F$174:$F$176</c:f>
              <c:strCache>
                <c:ptCount val="1"/>
                <c:pt idx="0">
                  <c:v>2014.gads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Sheet1!$D$177:$D$181</c:f>
              <c:strCache>
                <c:ptCount val="5"/>
                <c:pt idx="0">
                  <c:v>Gultu skaits </c:v>
                </c:pt>
                <c:pt idx="1">
                  <c:v>Uzņemtie pacienti</c:v>
                </c:pt>
                <c:pt idx="2">
                  <c:v>Izrakstītie pacienti</c:v>
                </c:pt>
                <c:pt idx="3">
                  <c:v>Gultu dienas (izrakstītiem pacientiem)</c:v>
                </c:pt>
                <c:pt idx="4">
                  <c:v>Gultu dienas ( ārstētiem pacientiem)</c:v>
                </c:pt>
              </c:strCache>
            </c:strRef>
          </c:cat>
          <c:val>
            <c:numRef>
              <c:f>Sheet1!$F$177:$F$181</c:f>
              <c:numCache>
                <c:formatCode>General</c:formatCode>
                <c:ptCount val="5"/>
                <c:pt idx="0">
                  <c:v>32</c:v>
                </c:pt>
                <c:pt idx="1">
                  <c:v>846</c:v>
                </c:pt>
                <c:pt idx="2">
                  <c:v>846</c:v>
                </c:pt>
                <c:pt idx="3">
                  <c:v>1590</c:v>
                </c:pt>
                <c:pt idx="4">
                  <c:v>1590</c:v>
                </c:pt>
              </c:numCache>
            </c:numRef>
          </c:val>
        </c:ser>
        <c:shape val="cylinder"/>
        <c:axId val="75441280"/>
        <c:axId val="75442816"/>
        <c:axId val="0"/>
      </c:bar3DChart>
      <c:catAx>
        <c:axId val="75441280"/>
        <c:scaling>
          <c:orientation val="minMax"/>
        </c:scaling>
        <c:axPos val="l"/>
        <c:tickLblPos val="nextTo"/>
        <c:txPr>
          <a:bodyPr/>
          <a:lstStyle/>
          <a:p>
            <a:pPr>
              <a:defRPr sz="1050" b="1"/>
            </a:pPr>
            <a:endParaRPr lang="lv-LV"/>
          </a:p>
        </c:txPr>
        <c:crossAx val="75442816"/>
        <c:crosses val="autoZero"/>
        <c:auto val="1"/>
        <c:lblAlgn val="ctr"/>
        <c:lblOffset val="100"/>
      </c:catAx>
      <c:valAx>
        <c:axId val="75442816"/>
        <c:scaling>
          <c:orientation val="minMax"/>
        </c:scaling>
        <c:axPos val="b"/>
        <c:majorGridlines/>
        <c:numFmt formatCode="General" sourceLinked="1"/>
        <c:tickLblPos val="nextTo"/>
        <c:crossAx val="754412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Sheet1!$E$187</c:f>
              <c:strCache>
                <c:ptCount val="1"/>
                <c:pt idx="0">
                  <c:v>2013.gads</c:v>
                </c:pt>
              </c:strCache>
            </c:strRef>
          </c:tx>
          <c:dLbls>
            <c:dLbl>
              <c:idx val="0"/>
              <c:layout>
                <c:manualLayout>
                  <c:x val="1.4814814814814815E-2"/>
                  <c:y val="-7.092198581560287E-3"/>
                </c:manualLayout>
              </c:layout>
              <c:showVal val="1"/>
            </c:dLbl>
            <c:dLbl>
              <c:idx val="1"/>
              <c:layout>
                <c:manualLayout>
                  <c:x val="1.2698412698412705E-2"/>
                  <c:y val="-6.5011069317549146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Sheet1!$D$188:$D$190</c:f>
              <c:strCache>
                <c:ptCount val="2"/>
                <c:pt idx="0">
                  <c:v>Vidējais ārstēšanās ilgums (dienas)</c:v>
                </c:pt>
                <c:pt idx="1">
                  <c:v>Vidējais ārstēšanās ilgums ( dienas uz vienu pacientu)</c:v>
                </c:pt>
              </c:strCache>
            </c:strRef>
          </c:cat>
          <c:val>
            <c:numRef>
              <c:f>Sheet1!$E$188:$E$190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Sheet1!$F$187</c:f>
              <c:strCache>
                <c:ptCount val="1"/>
                <c:pt idx="0">
                  <c:v>2014.gads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9047619047619067E-2"/>
                  <c:y val="-1.4184397163120564E-2"/>
                </c:manualLayout>
              </c:layout>
              <c:showVal val="1"/>
            </c:dLbl>
            <c:dLbl>
              <c:idx val="1"/>
              <c:layout>
                <c:manualLayout>
                  <c:x val="1.2698412698412705E-2"/>
                  <c:y val="-2.836879432624112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Sheet1!$D$188:$D$190</c:f>
              <c:strCache>
                <c:ptCount val="2"/>
                <c:pt idx="0">
                  <c:v>Vidējais ārstēšanās ilgums (dienas)</c:v>
                </c:pt>
                <c:pt idx="1">
                  <c:v>Vidējais ārstēšanās ilgums ( dienas uz vienu pacientu)</c:v>
                </c:pt>
              </c:strCache>
            </c:strRef>
          </c:cat>
          <c:val>
            <c:numRef>
              <c:f>Sheet1!$F$188:$F$190</c:f>
              <c:numCache>
                <c:formatCode>General</c:formatCode>
                <c:ptCount val="3"/>
                <c:pt idx="0">
                  <c:v>1.8800000000000001</c:v>
                </c:pt>
                <c:pt idx="1">
                  <c:v>1.8800000000000001</c:v>
                </c:pt>
              </c:numCache>
            </c:numRef>
          </c:val>
        </c:ser>
        <c:shape val="cylinder"/>
        <c:axId val="75485184"/>
        <c:axId val="75486720"/>
        <c:axId val="0"/>
      </c:bar3DChart>
      <c:catAx>
        <c:axId val="7548518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5486720"/>
        <c:crosses val="autoZero"/>
        <c:auto val="1"/>
        <c:lblAlgn val="ctr"/>
        <c:lblOffset val="100"/>
      </c:catAx>
      <c:valAx>
        <c:axId val="75486720"/>
        <c:scaling>
          <c:orientation val="minMax"/>
        </c:scaling>
        <c:axPos val="b"/>
        <c:majorGridlines/>
        <c:numFmt formatCode="General" sourceLinked="1"/>
        <c:tickLblPos val="nextTo"/>
        <c:crossAx val="754851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Sheet1!$D$194</c:f>
              <c:strCache>
                <c:ptCount val="1"/>
                <c:pt idx="0">
                  <c:v>Letalitāte %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5462668816040075E-17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24074074074074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Sheet1!$E$193:$F$193</c:f>
              <c:strCache>
                <c:ptCount val="2"/>
                <c:pt idx="0">
                  <c:v>2013.gads</c:v>
                </c:pt>
                <c:pt idx="1">
                  <c:v>2014.gads</c:v>
                </c:pt>
              </c:strCache>
            </c:strRef>
          </c:cat>
          <c:val>
            <c:numRef>
              <c:f>Sheet1!$E$194:$F$194</c:f>
              <c:numCache>
                <c:formatCode>General</c:formatCode>
                <c:ptCount val="2"/>
                <c:pt idx="0">
                  <c:v>0.26</c:v>
                </c:pt>
                <c:pt idx="1">
                  <c:v>0.47000000000000008</c:v>
                </c:pt>
              </c:numCache>
            </c:numRef>
          </c:val>
        </c:ser>
        <c:shape val="cylinder"/>
        <c:axId val="76504448"/>
        <c:axId val="76514432"/>
        <c:axId val="0"/>
      </c:bar3DChart>
      <c:catAx>
        <c:axId val="76504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6514432"/>
        <c:crosses val="autoZero"/>
        <c:auto val="1"/>
        <c:lblAlgn val="ctr"/>
        <c:lblOffset val="100"/>
      </c:catAx>
      <c:valAx>
        <c:axId val="76514432"/>
        <c:scaling>
          <c:orientation val="minMax"/>
        </c:scaling>
        <c:axPos val="l"/>
        <c:majorGridlines/>
        <c:numFmt formatCode="General" sourceLinked="1"/>
        <c:tickLblPos val="nextTo"/>
        <c:crossAx val="76504448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2013.gads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Sheet1!$C$3:$C$7</c:f>
              <c:strCache>
                <c:ptCount val="5"/>
                <c:pt idx="0">
                  <c:v>Gultu skaits </c:v>
                </c:pt>
                <c:pt idx="1">
                  <c:v>Uzņemtie pacienti</c:v>
                </c:pt>
                <c:pt idx="2">
                  <c:v>Izrakstītie pacienti</c:v>
                </c:pt>
                <c:pt idx="3">
                  <c:v>Gultu dienas (izrakstītiem pacientiem)</c:v>
                </c:pt>
                <c:pt idx="4">
                  <c:v>Gultu dienas (ārstētiem pacientiem)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160</c:v>
                </c:pt>
                <c:pt idx="1">
                  <c:v>1312</c:v>
                </c:pt>
                <c:pt idx="2">
                  <c:v>1289</c:v>
                </c:pt>
                <c:pt idx="3">
                  <c:v>43908</c:v>
                </c:pt>
                <c:pt idx="4">
                  <c:v>42986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2014.gads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Sheet1!$C$3:$C$7</c:f>
              <c:strCache>
                <c:ptCount val="5"/>
                <c:pt idx="0">
                  <c:v>Gultu skaits </c:v>
                </c:pt>
                <c:pt idx="1">
                  <c:v>Uzņemtie pacienti</c:v>
                </c:pt>
                <c:pt idx="2">
                  <c:v>Izrakstītie pacienti</c:v>
                </c:pt>
                <c:pt idx="3">
                  <c:v>Gultu dienas (izrakstītiem pacientiem)</c:v>
                </c:pt>
                <c:pt idx="4">
                  <c:v>Gultu dienas (ārstētiem pacientiem)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160</c:v>
                </c:pt>
                <c:pt idx="1">
                  <c:v>1393</c:v>
                </c:pt>
                <c:pt idx="2">
                  <c:v>1394</c:v>
                </c:pt>
                <c:pt idx="3">
                  <c:v>43471</c:v>
                </c:pt>
                <c:pt idx="4">
                  <c:v>49998</c:v>
                </c:pt>
              </c:numCache>
            </c:numRef>
          </c:val>
        </c:ser>
        <c:shape val="box"/>
        <c:axId val="128425984"/>
        <c:axId val="128427520"/>
        <c:axId val="0"/>
      </c:bar3DChart>
      <c:catAx>
        <c:axId val="128425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128427520"/>
        <c:crosses val="autoZero"/>
        <c:auto val="1"/>
        <c:lblAlgn val="ctr"/>
        <c:lblOffset val="100"/>
      </c:catAx>
      <c:valAx>
        <c:axId val="128427520"/>
        <c:scaling>
          <c:orientation val="minMax"/>
        </c:scaling>
        <c:axPos val="b"/>
        <c:majorGridlines/>
        <c:numFmt formatCode="General" sourceLinked="1"/>
        <c:tickLblPos val="nextTo"/>
        <c:crossAx val="1284259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2013.gads</c:v>
                </c:pt>
              </c:strCache>
            </c:strRef>
          </c:tx>
          <c:dLbls>
            <c:dLbl>
              <c:idx val="0"/>
              <c:layout>
                <c:manualLayout>
                  <c:x val="2.564102564102566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36752136752136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Sheet2!$A$2:$A$4</c:f>
              <c:strCache>
                <c:ptCount val="2"/>
                <c:pt idx="0">
                  <c:v>Vidējais ārstēšanās ilgums (dienas)</c:v>
                </c:pt>
                <c:pt idx="1">
                  <c:v>Vidējais ārstēšanās ilgums (dienas uz vienu pacientu)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34.700000000000003</c:v>
                </c:pt>
                <c:pt idx="1">
                  <c:v>33.300000000000004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2014.gads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9914529914529909E-2"/>
                  <c:y val="-6.9174223178920516E-3"/>
                </c:manualLayout>
              </c:layout>
              <c:showVal val="1"/>
            </c:dLbl>
            <c:dLbl>
              <c:idx val="1"/>
              <c:layout>
                <c:manualLayout>
                  <c:x val="1.495726495726495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Sheet2!$A$2:$A$4</c:f>
              <c:strCache>
                <c:ptCount val="2"/>
                <c:pt idx="0">
                  <c:v>Vidējais ārstēšanās ilgums (dienas)</c:v>
                </c:pt>
                <c:pt idx="1">
                  <c:v>Vidējais ārstēšanās ilgums (dienas uz vienu pacientu)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31.330000000000005</c:v>
                </c:pt>
                <c:pt idx="1">
                  <c:v>35.870000000000005</c:v>
                </c:pt>
              </c:numCache>
            </c:numRef>
          </c:val>
        </c:ser>
        <c:shape val="box"/>
        <c:axId val="46153728"/>
        <c:axId val="46155264"/>
        <c:axId val="0"/>
      </c:bar3DChart>
      <c:catAx>
        <c:axId val="4615372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46155264"/>
        <c:crosses val="autoZero"/>
        <c:auto val="1"/>
        <c:lblAlgn val="ctr"/>
        <c:lblOffset val="100"/>
      </c:catAx>
      <c:valAx>
        <c:axId val="46155264"/>
        <c:scaling>
          <c:orientation val="minMax"/>
        </c:scaling>
        <c:axPos val="b"/>
        <c:majorGridlines/>
        <c:numFmt formatCode="General" sourceLinked="1"/>
        <c:tickLblPos val="nextTo"/>
        <c:crossAx val="461537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Sheet2!$J$2</c:f>
              <c:strCache>
                <c:ptCount val="1"/>
                <c:pt idx="0">
                  <c:v>Letalitāte %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3333333333333367E-3"/>
                  <c:y val="-6.0185185185185154E-2"/>
                </c:manualLayout>
              </c:layout>
              <c:showVal val="1"/>
            </c:dLbl>
            <c:dLbl>
              <c:idx val="1"/>
              <c:layout>
                <c:manualLayout>
                  <c:x val="1.9444444444444445E-2"/>
                  <c:y val="-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Sheet2!$K$1:$L$1</c:f>
              <c:strCache>
                <c:ptCount val="2"/>
                <c:pt idx="0">
                  <c:v>2013.gads</c:v>
                </c:pt>
                <c:pt idx="1">
                  <c:v>2014.gads</c:v>
                </c:pt>
              </c:strCache>
            </c:strRef>
          </c:cat>
          <c:val>
            <c:numRef>
              <c:f>Sheet2!$K$2:$L$2</c:f>
              <c:numCache>
                <c:formatCode>General</c:formatCode>
                <c:ptCount val="2"/>
                <c:pt idx="0">
                  <c:v>1.71</c:v>
                </c:pt>
                <c:pt idx="1">
                  <c:v>1.82</c:v>
                </c:pt>
              </c:numCache>
            </c:numRef>
          </c:val>
        </c:ser>
        <c:shape val="box"/>
        <c:axId val="46164992"/>
        <c:axId val="47322240"/>
        <c:axId val="0"/>
      </c:bar3DChart>
      <c:catAx>
        <c:axId val="4616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47322240"/>
        <c:crosses val="autoZero"/>
        <c:auto val="1"/>
        <c:lblAlgn val="ctr"/>
        <c:lblOffset val="100"/>
      </c:catAx>
      <c:valAx>
        <c:axId val="47322240"/>
        <c:scaling>
          <c:orientation val="minMax"/>
        </c:scaling>
        <c:axPos val="l"/>
        <c:majorGridlines/>
        <c:numFmt formatCode="General" sourceLinked="1"/>
        <c:tickLblPos val="nextTo"/>
        <c:crossAx val="461649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>
        <c:manualLayout>
          <c:layoutTarget val="inner"/>
          <c:xMode val="edge"/>
          <c:yMode val="edge"/>
          <c:x val="0.14107174103237094"/>
          <c:y val="5.1400554097404488E-2"/>
          <c:w val="0.68195713035870564"/>
          <c:h val="0.74275809273840876"/>
        </c:manualLayout>
      </c:layout>
      <c:bar3DChart>
        <c:barDir val="col"/>
        <c:grouping val="clustered"/>
        <c:ser>
          <c:idx val="0"/>
          <c:order val="0"/>
          <c:tx>
            <c:strRef>
              <c:f>Sheet1!$E$25</c:f>
              <c:strCache>
                <c:ptCount val="1"/>
                <c:pt idx="0">
                  <c:v>2013. gads</c:v>
                </c:pt>
              </c:strCache>
            </c:strRef>
          </c:tx>
          <c:dLbls>
            <c:dLbl>
              <c:idx val="0"/>
              <c:layout>
                <c:manualLayout>
                  <c:x val="-1.9665683382497565E-2"/>
                  <c:y val="-3.2476305509123678E-2"/>
                </c:manualLayout>
              </c:layout>
              <c:showVal val="1"/>
            </c:dLbl>
            <c:dLbl>
              <c:idx val="1"/>
              <c:layout>
                <c:manualLayout>
                  <c:x val="-5.8997050147492711E-3"/>
                  <c:y val="-3.2476305509123705E-2"/>
                </c:manualLayout>
              </c:layout>
              <c:showVal val="1"/>
            </c:dLbl>
            <c:dLbl>
              <c:idx val="2"/>
              <c:layout>
                <c:manualLayout>
                  <c:x val="1.9665683382497569E-3"/>
                  <c:y val="-2.165087033941575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Sheet1!$D$26:$D$28</c:f>
              <c:strCache>
                <c:ptCount val="3"/>
                <c:pt idx="0">
                  <c:v>kopējie stacionārie ieņēmumi</c:v>
                </c:pt>
                <c:pt idx="1">
                  <c:v>kopējie  ambulatorie ieņēmumi</c:v>
                </c:pt>
                <c:pt idx="2">
                  <c:v>maksas medicīniskie pakalpojumi</c:v>
                </c:pt>
              </c:strCache>
            </c:strRef>
          </c:cat>
          <c:val>
            <c:numRef>
              <c:f>Sheet1!$E$26:$E$28</c:f>
              <c:numCache>
                <c:formatCode>#,##0</c:formatCode>
                <c:ptCount val="3"/>
                <c:pt idx="0">
                  <c:v>1433892</c:v>
                </c:pt>
                <c:pt idx="1">
                  <c:v>575101</c:v>
                </c:pt>
                <c:pt idx="2">
                  <c:v>61079</c:v>
                </c:pt>
              </c:numCache>
            </c:numRef>
          </c:val>
        </c:ser>
        <c:ser>
          <c:idx val="1"/>
          <c:order val="1"/>
          <c:tx>
            <c:strRef>
              <c:f>Sheet1!$F$25</c:f>
              <c:strCache>
                <c:ptCount val="1"/>
                <c:pt idx="0">
                  <c:v>2014. 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179941002949852E-2"/>
                  <c:y val="-3.2476305509123705E-2"/>
                </c:manualLayout>
              </c:layout>
              <c:showVal val="1"/>
            </c:dLbl>
            <c:dLbl>
              <c:idx val="1"/>
              <c:layout>
                <c:manualLayout>
                  <c:x val="2.1632251720747321E-2"/>
                  <c:y val="-4.3301740678831496E-2"/>
                </c:manualLayout>
              </c:layout>
              <c:showVal val="1"/>
            </c:dLbl>
            <c:dLbl>
              <c:idx val="2"/>
              <c:layout>
                <c:manualLayout>
                  <c:x val="3.9331366764995122E-2"/>
                  <c:y val="-2.88678271192210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Sheet1!$D$26:$D$28</c:f>
              <c:strCache>
                <c:ptCount val="3"/>
                <c:pt idx="0">
                  <c:v>kopējie stacionārie ieņēmumi</c:v>
                </c:pt>
                <c:pt idx="1">
                  <c:v>kopējie  ambulatorie ieņēmumi</c:v>
                </c:pt>
                <c:pt idx="2">
                  <c:v>maksas medicīniskie pakalpojumi</c:v>
                </c:pt>
              </c:strCache>
            </c:strRef>
          </c:cat>
          <c:val>
            <c:numRef>
              <c:f>Sheet1!$F$26:$F$28</c:f>
              <c:numCache>
                <c:formatCode>#,##0</c:formatCode>
                <c:ptCount val="3"/>
                <c:pt idx="0">
                  <c:v>2200052</c:v>
                </c:pt>
                <c:pt idx="1">
                  <c:v>845259</c:v>
                </c:pt>
                <c:pt idx="2">
                  <c:v>96967</c:v>
                </c:pt>
              </c:numCache>
            </c:numRef>
          </c:val>
        </c:ser>
        <c:shape val="box"/>
        <c:axId val="75097984"/>
        <c:axId val="75099520"/>
        <c:axId val="0"/>
      </c:bar3DChart>
      <c:catAx>
        <c:axId val="75097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75099520"/>
        <c:crosses val="autoZero"/>
        <c:auto val="1"/>
        <c:lblAlgn val="ctr"/>
        <c:lblOffset val="100"/>
      </c:catAx>
      <c:valAx>
        <c:axId val="75099520"/>
        <c:scaling>
          <c:orientation val="minMax"/>
        </c:scaling>
        <c:axPos val="l"/>
        <c:majorGridlines/>
        <c:numFmt formatCode="#,##0" sourceLinked="1"/>
        <c:tickLblPos val="nextTo"/>
        <c:crossAx val="750979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6979398588107522"/>
          <c:y val="0.17976755746440787"/>
          <c:w val="0.62360061242344811"/>
          <c:h val="0.60332932341790613"/>
        </c:manualLayout>
      </c:layout>
      <c:line3DChart>
        <c:grouping val="standard"/>
        <c:ser>
          <c:idx val="0"/>
          <c:order val="0"/>
          <c:tx>
            <c:strRef>
              <c:f>Sheet2!$B$32</c:f>
              <c:strCache>
                <c:ptCount val="1"/>
                <c:pt idx="0">
                  <c:v>Apmeklējumu skaits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Sheet2!$C$30:$D$31</c:f>
              <c:strCache>
                <c:ptCount val="2"/>
                <c:pt idx="0">
                  <c:v>2013. gads</c:v>
                </c:pt>
                <c:pt idx="1">
                  <c:v>2014.gads</c:v>
                </c:pt>
              </c:strCache>
            </c:strRef>
          </c:cat>
          <c:val>
            <c:numRef>
              <c:f>Sheet2!$C$32:$D$32</c:f>
              <c:numCache>
                <c:formatCode>General</c:formatCode>
                <c:ptCount val="2"/>
                <c:pt idx="0">
                  <c:v>40050</c:v>
                </c:pt>
                <c:pt idx="1">
                  <c:v>33334</c:v>
                </c:pt>
              </c:numCache>
            </c:numRef>
          </c:val>
        </c:ser>
        <c:axId val="46345216"/>
        <c:axId val="46361600"/>
        <c:axId val="47790720"/>
      </c:line3DChart>
      <c:catAx>
        <c:axId val="4634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46361600"/>
        <c:crosses val="autoZero"/>
        <c:auto val="1"/>
        <c:lblAlgn val="ctr"/>
        <c:lblOffset val="100"/>
      </c:catAx>
      <c:valAx>
        <c:axId val="46361600"/>
        <c:scaling>
          <c:orientation val="minMax"/>
        </c:scaling>
        <c:axPos val="l"/>
        <c:majorGridlines/>
        <c:numFmt formatCode="General" sourceLinked="1"/>
        <c:tickLblPos val="nextTo"/>
        <c:crossAx val="46345216"/>
        <c:crosses val="autoZero"/>
        <c:crossBetween val="between"/>
      </c:valAx>
      <c:serAx>
        <c:axId val="47790720"/>
        <c:scaling>
          <c:orientation val="minMax"/>
        </c:scaling>
        <c:axPos val="b"/>
        <c:tickLblPos val="nextTo"/>
        <c:crossAx val="46361600"/>
        <c:crosses val="autoZero"/>
      </c:ser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title>
      <c:layout/>
    </c:title>
    <c:view3D>
      <c:perspective val="30"/>
    </c:view3D>
    <c:plotArea>
      <c:layout/>
      <c:line3DChart>
        <c:grouping val="standard"/>
        <c:ser>
          <c:idx val="0"/>
          <c:order val="0"/>
          <c:tx>
            <c:strRef>
              <c:f>Sheet2!$F$32</c:f>
              <c:strCache>
                <c:ptCount val="1"/>
                <c:pt idx="0">
                  <c:v>Apmeklējumu skaits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6.4724919093850771E-3"/>
                  <c:y val="-4.88549540013297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Sheet2!$G$30:$H$31</c:f>
              <c:strCache>
                <c:ptCount val="2"/>
                <c:pt idx="0">
                  <c:v>2013. gads</c:v>
                </c:pt>
                <c:pt idx="1">
                  <c:v>2014.gads</c:v>
                </c:pt>
              </c:strCache>
            </c:strRef>
          </c:cat>
          <c:val>
            <c:numRef>
              <c:f>Sheet2!$G$32:$H$32</c:f>
              <c:numCache>
                <c:formatCode>General</c:formatCode>
                <c:ptCount val="2"/>
                <c:pt idx="0">
                  <c:v>10301</c:v>
                </c:pt>
                <c:pt idx="1">
                  <c:v>9651</c:v>
                </c:pt>
              </c:numCache>
            </c:numRef>
          </c:val>
        </c:ser>
        <c:axId val="47324544"/>
        <c:axId val="47964160"/>
        <c:axId val="47442112"/>
      </c:line3DChart>
      <c:catAx>
        <c:axId val="4732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47964160"/>
        <c:crosses val="autoZero"/>
        <c:auto val="1"/>
        <c:lblAlgn val="ctr"/>
        <c:lblOffset val="100"/>
      </c:catAx>
      <c:valAx>
        <c:axId val="47964160"/>
        <c:scaling>
          <c:orientation val="minMax"/>
        </c:scaling>
        <c:axPos val="l"/>
        <c:majorGridlines/>
        <c:numFmt formatCode="General" sourceLinked="1"/>
        <c:tickLblPos val="nextTo"/>
        <c:crossAx val="47324544"/>
        <c:crosses val="autoZero"/>
        <c:crossBetween val="between"/>
      </c:valAx>
      <c:serAx>
        <c:axId val="47442112"/>
        <c:scaling>
          <c:orientation val="minMax"/>
        </c:scaling>
        <c:delete val="1"/>
        <c:axPos val="b"/>
        <c:tickLblPos val="nextTo"/>
        <c:crossAx val="47964160"/>
        <c:crosses val="autoZero"/>
      </c:serAx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Sheet2!$C$46</c:f>
              <c:strCache>
                <c:ptCount val="1"/>
                <c:pt idx="0">
                  <c:v>2013. gads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Sheet2!$B$47:$B$49</c:f>
              <c:strCache>
                <c:ptCount val="2"/>
                <c:pt idx="0">
                  <c:v>Vietu skaits</c:v>
                </c:pt>
                <c:pt idx="1">
                  <c:v>Dienu skaits (ārstētiem pacientiem)</c:v>
                </c:pt>
              </c:strCache>
            </c:strRef>
          </c:cat>
          <c:val>
            <c:numRef>
              <c:f>Sheet2!$C$47:$C$49</c:f>
              <c:numCache>
                <c:formatCode>General</c:formatCode>
                <c:ptCount val="3"/>
                <c:pt idx="0">
                  <c:v>50</c:v>
                </c:pt>
                <c:pt idx="1">
                  <c:v>18431</c:v>
                </c:pt>
              </c:numCache>
            </c:numRef>
          </c:val>
        </c:ser>
        <c:ser>
          <c:idx val="1"/>
          <c:order val="1"/>
          <c:tx>
            <c:strRef>
              <c:f>Sheet2!$D$46</c:f>
              <c:strCache>
                <c:ptCount val="1"/>
                <c:pt idx="0">
                  <c:v>2014.gads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2.7777777777777811E-2"/>
                  <c:y val="-4.16666666666666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lv-LV"/>
              </a:p>
            </c:txPr>
            <c:showVal val="1"/>
          </c:dLbls>
          <c:cat>
            <c:strRef>
              <c:f>Sheet2!$B$47:$B$49</c:f>
              <c:strCache>
                <c:ptCount val="2"/>
                <c:pt idx="0">
                  <c:v>Vietu skaits</c:v>
                </c:pt>
                <c:pt idx="1">
                  <c:v>Dienu skaits (ārstētiem pacientiem)</c:v>
                </c:pt>
              </c:strCache>
            </c:strRef>
          </c:cat>
          <c:val>
            <c:numRef>
              <c:f>Sheet2!$D$47:$D$49</c:f>
              <c:numCache>
                <c:formatCode>General</c:formatCode>
                <c:ptCount val="3"/>
                <c:pt idx="0">
                  <c:v>50</c:v>
                </c:pt>
                <c:pt idx="1">
                  <c:v>17398</c:v>
                </c:pt>
              </c:numCache>
            </c:numRef>
          </c:val>
        </c:ser>
        <c:shape val="box"/>
        <c:axId val="49686016"/>
        <c:axId val="49699840"/>
        <c:axId val="0"/>
      </c:bar3DChart>
      <c:catAx>
        <c:axId val="4968601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49699840"/>
        <c:crosses val="autoZero"/>
        <c:auto val="1"/>
        <c:lblAlgn val="ctr"/>
        <c:lblOffset val="100"/>
      </c:catAx>
      <c:valAx>
        <c:axId val="49699840"/>
        <c:scaling>
          <c:orientation val="minMax"/>
        </c:scaling>
        <c:axPos val="b"/>
        <c:majorGridlines/>
        <c:numFmt formatCode="General" sourceLinked="1"/>
        <c:tickLblPos val="nextTo"/>
        <c:crossAx val="496860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>
        <c:manualLayout>
          <c:layoutTarget val="inner"/>
          <c:xMode val="edge"/>
          <c:yMode val="edge"/>
          <c:x val="0.27904742363230656"/>
          <c:y val="4.2723625520133542E-2"/>
          <c:w val="0.55579607923602381"/>
          <c:h val="0.8716452212195136"/>
        </c:manualLayout>
      </c:layout>
      <c:bar3DChart>
        <c:barDir val="bar"/>
        <c:grouping val="clustered"/>
        <c:ser>
          <c:idx val="0"/>
          <c:order val="0"/>
          <c:tx>
            <c:strRef>
              <c:f>Sheet2!$C$57</c:f>
              <c:strCache>
                <c:ptCount val="1"/>
                <c:pt idx="0">
                  <c:v>2013.gads</c:v>
                </c:pt>
              </c:strCache>
            </c:strRef>
          </c:tx>
          <c:dLbls>
            <c:dLbl>
              <c:idx val="0"/>
              <c:layout>
                <c:manualLayout>
                  <c:x val="1.954397394136809E-2"/>
                  <c:y val="-1.4241208506711171E-2"/>
                </c:manualLayout>
              </c:layout>
              <c:showVal val="1"/>
            </c:dLbl>
            <c:dLbl>
              <c:idx val="1"/>
              <c:layout>
                <c:manualLayout>
                  <c:x val="3.2573289902280152E-2"/>
                  <c:y val="-1.0680906380033318E-2"/>
                </c:manualLayout>
              </c:layout>
              <c:showVal val="1"/>
            </c:dLbl>
            <c:dLbl>
              <c:idx val="2"/>
              <c:layout>
                <c:manualLayout>
                  <c:x val="2.1715526601520086E-2"/>
                  <c:y val="-3.560302126677794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Sheet2!$B$58:$B$60</c:f>
              <c:strCache>
                <c:ptCount val="3"/>
                <c:pt idx="0">
                  <c:v>Ārstēti pacienti</c:v>
                </c:pt>
                <c:pt idx="1">
                  <c:v>Vietas  noslogojums %</c:v>
                </c:pt>
                <c:pt idx="2">
                  <c:v>Vidējais ārstēšanas ilgums</c:v>
                </c:pt>
              </c:strCache>
            </c:strRef>
          </c:cat>
          <c:val>
            <c:numRef>
              <c:f>Sheet2!$C$58:$C$60</c:f>
              <c:numCache>
                <c:formatCode>General</c:formatCode>
                <c:ptCount val="3"/>
                <c:pt idx="0">
                  <c:v>474</c:v>
                </c:pt>
                <c:pt idx="1">
                  <c:v>100.99000000000002</c:v>
                </c:pt>
                <c:pt idx="2">
                  <c:v>38.9</c:v>
                </c:pt>
              </c:numCache>
            </c:numRef>
          </c:val>
        </c:ser>
        <c:ser>
          <c:idx val="1"/>
          <c:order val="1"/>
          <c:tx>
            <c:strRef>
              <c:f>Sheet2!$D$57</c:f>
              <c:strCache>
                <c:ptCount val="1"/>
                <c:pt idx="0">
                  <c:v>2014.gads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954397394136809E-2"/>
                  <c:y val="-1.068090638003338E-2"/>
                </c:manualLayout>
              </c:layout>
              <c:showVal val="1"/>
            </c:dLbl>
            <c:dLbl>
              <c:idx val="1"/>
              <c:layout>
                <c:manualLayout>
                  <c:x val="1.954397394136809E-2"/>
                  <c:y val="-3.5603021266777946E-3"/>
                </c:manualLayout>
              </c:layout>
              <c:showVal val="1"/>
            </c:dLbl>
            <c:dLbl>
              <c:idx val="2"/>
              <c:layout>
                <c:manualLayout>
                  <c:x val="2.6058631921824119E-2"/>
                  <c:y val="-1.424120850671117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Sheet2!$B$58:$B$60</c:f>
              <c:strCache>
                <c:ptCount val="3"/>
                <c:pt idx="0">
                  <c:v>Ārstēti pacienti</c:v>
                </c:pt>
                <c:pt idx="1">
                  <c:v>Vietas  noslogojums %</c:v>
                </c:pt>
                <c:pt idx="2">
                  <c:v>Vidējais ārstēšanas ilgums</c:v>
                </c:pt>
              </c:strCache>
            </c:strRef>
          </c:cat>
          <c:val>
            <c:numRef>
              <c:f>Sheet2!$D$58:$D$60</c:f>
              <c:numCache>
                <c:formatCode>General</c:formatCode>
                <c:ptCount val="3"/>
                <c:pt idx="0">
                  <c:v>440</c:v>
                </c:pt>
                <c:pt idx="1">
                  <c:v>95.33</c:v>
                </c:pt>
                <c:pt idx="2">
                  <c:v>3.54</c:v>
                </c:pt>
              </c:numCache>
            </c:numRef>
          </c:val>
        </c:ser>
        <c:shape val="box"/>
        <c:axId val="44027904"/>
        <c:axId val="44029440"/>
        <c:axId val="0"/>
      </c:bar3DChart>
      <c:catAx>
        <c:axId val="4402790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44029440"/>
        <c:crosses val="autoZero"/>
        <c:auto val="1"/>
        <c:lblAlgn val="ctr"/>
        <c:lblOffset val="100"/>
      </c:catAx>
      <c:valAx>
        <c:axId val="44029440"/>
        <c:scaling>
          <c:orientation val="minMax"/>
        </c:scaling>
        <c:axPos val="b"/>
        <c:majorGridlines/>
        <c:numFmt formatCode="General" sourceLinked="1"/>
        <c:tickLblPos val="nextTo"/>
        <c:crossAx val="440279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>
        <c:manualLayout>
          <c:layoutTarget val="inner"/>
          <c:xMode val="edge"/>
          <c:yMode val="edge"/>
          <c:x val="0.33782663854815326"/>
          <c:y val="6.0348883070475111E-2"/>
          <c:w val="0.47654292024907363"/>
          <c:h val="0.86402018598860497"/>
        </c:manualLayout>
      </c:layout>
      <c:bar3DChart>
        <c:barDir val="bar"/>
        <c:grouping val="clustered"/>
        <c:ser>
          <c:idx val="0"/>
          <c:order val="0"/>
          <c:tx>
            <c:strRef>
              <c:f>Sheet2!$C$66</c:f>
              <c:strCache>
                <c:ptCount val="1"/>
                <c:pt idx="0">
                  <c:v>2013. gads</c:v>
                </c:pt>
              </c:strCache>
            </c:strRef>
          </c:tx>
          <c:dLbls>
            <c:dLbl>
              <c:idx val="0"/>
              <c:layout>
                <c:manualLayout>
                  <c:x val="2.535657686212361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678288431061804E-2"/>
                  <c:y val="6.9148963036864554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Sheet2!$B$67:$B$69</c:f>
              <c:strCache>
                <c:ptCount val="2"/>
                <c:pt idx="0">
                  <c:v>Vietu skaits</c:v>
                </c:pt>
                <c:pt idx="1">
                  <c:v>Dienu skaits (ārstētiem pacientiem)</c:v>
                </c:pt>
              </c:strCache>
            </c:strRef>
          </c:cat>
          <c:val>
            <c:numRef>
              <c:f>Sheet2!$C$67:$C$69</c:f>
              <c:numCache>
                <c:formatCode>General</c:formatCode>
                <c:ptCount val="3"/>
                <c:pt idx="0">
                  <c:v>12</c:v>
                </c:pt>
                <c:pt idx="1">
                  <c:v>1135</c:v>
                </c:pt>
              </c:numCache>
            </c:numRef>
          </c:val>
        </c:ser>
        <c:ser>
          <c:idx val="1"/>
          <c:order val="1"/>
          <c:tx>
            <c:strRef>
              <c:f>Sheet2!$D$66</c:f>
              <c:strCache>
                <c:ptCount val="1"/>
                <c:pt idx="0">
                  <c:v>2014.gads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746962493396723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901743264659272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Sheet2!$B$67:$B$69</c:f>
              <c:strCache>
                <c:ptCount val="2"/>
                <c:pt idx="0">
                  <c:v>Vietu skaits</c:v>
                </c:pt>
                <c:pt idx="1">
                  <c:v>Dienu skaits (ārstētiem pacientiem)</c:v>
                </c:pt>
              </c:strCache>
            </c:strRef>
          </c:cat>
          <c:val>
            <c:numRef>
              <c:f>Sheet2!$D$67:$D$69</c:f>
              <c:numCache>
                <c:formatCode>General</c:formatCode>
                <c:ptCount val="3"/>
                <c:pt idx="0">
                  <c:v>12</c:v>
                </c:pt>
                <c:pt idx="1">
                  <c:v>1017</c:v>
                </c:pt>
              </c:numCache>
            </c:numRef>
          </c:val>
        </c:ser>
        <c:shape val="cylinder"/>
        <c:axId val="47921408"/>
        <c:axId val="56492032"/>
        <c:axId val="0"/>
      </c:bar3DChart>
      <c:catAx>
        <c:axId val="4792140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56492032"/>
        <c:crosses val="autoZero"/>
        <c:auto val="1"/>
        <c:lblAlgn val="ctr"/>
        <c:lblOffset val="100"/>
      </c:catAx>
      <c:valAx>
        <c:axId val="56492032"/>
        <c:scaling>
          <c:orientation val="minMax"/>
        </c:scaling>
        <c:axPos val="b"/>
        <c:majorGridlines/>
        <c:numFmt formatCode="General" sourceLinked="1"/>
        <c:tickLblPos val="nextTo"/>
        <c:crossAx val="479214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Sheet2!$C$76</c:f>
              <c:strCache>
                <c:ptCount val="1"/>
                <c:pt idx="0">
                  <c:v>2013.gads</c:v>
                </c:pt>
              </c:strCache>
            </c:strRef>
          </c:tx>
          <c:dLbls>
            <c:dLbl>
              <c:idx val="0"/>
              <c:layout>
                <c:manualLayout>
                  <c:x val="1.403508771929824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03508771929824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73099415204678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Sheet2!$B$77:$B$79</c:f>
              <c:strCache>
                <c:ptCount val="3"/>
                <c:pt idx="0">
                  <c:v>Ķirurģiskas operācijas</c:v>
                </c:pt>
                <c:pt idx="1">
                  <c:v>Endoskopiskie izmeklējumi</c:v>
                </c:pt>
                <c:pt idx="2">
                  <c:v>Ķīmijterapiju saņēmušie pacienti</c:v>
                </c:pt>
              </c:strCache>
            </c:strRef>
          </c:cat>
          <c:val>
            <c:numRef>
              <c:f>Sheet2!$C$77:$C$79</c:f>
              <c:numCache>
                <c:formatCode>General</c:formatCode>
                <c:ptCount val="3"/>
                <c:pt idx="0">
                  <c:v>890</c:v>
                </c:pt>
                <c:pt idx="1">
                  <c:v>254</c:v>
                </c:pt>
                <c:pt idx="2">
                  <c:v>297</c:v>
                </c:pt>
              </c:numCache>
            </c:numRef>
          </c:val>
        </c:ser>
        <c:ser>
          <c:idx val="1"/>
          <c:order val="1"/>
          <c:tx>
            <c:strRef>
              <c:f>Sheet2!$D$76</c:f>
              <c:strCache>
                <c:ptCount val="1"/>
                <c:pt idx="0">
                  <c:v>2014.gads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637426900584796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03508771929824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1052631578947382E-2"/>
                  <c:y val="-1.20663630968178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Sheet2!$B$77:$B$79</c:f>
              <c:strCache>
                <c:ptCount val="3"/>
                <c:pt idx="0">
                  <c:v>Ķirurģiskas operācijas</c:v>
                </c:pt>
                <c:pt idx="1">
                  <c:v>Endoskopiskie izmeklējumi</c:v>
                </c:pt>
                <c:pt idx="2">
                  <c:v>Ķīmijterapiju saņēmušie pacienti</c:v>
                </c:pt>
              </c:strCache>
            </c:strRef>
          </c:cat>
          <c:val>
            <c:numRef>
              <c:f>Sheet2!$D$77:$D$79</c:f>
              <c:numCache>
                <c:formatCode>General</c:formatCode>
                <c:ptCount val="3"/>
                <c:pt idx="0">
                  <c:v>783</c:v>
                </c:pt>
                <c:pt idx="1">
                  <c:v>115</c:v>
                </c:pt>
                <c:pt idx="2">
                  <c:v>229</c:v>
                </c:pt>
              </c:numCache>
            </c:numRef>
          </c:val>
        </c:ser>
        <c:shape val="cylinder"/>
        <c:axId val="129035648"/>
        <c:axId val="53575680"/>
        <c:axId val="0"/>
      </c:bar3DChart>
      <c:catAx>
        <c:axId val="12903564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53575680"/>
        <c:crosses val="autoZero"/>
        <c:auto val="1"/>
        <c:lblAlgn val="ctr"/>
        <c:lblOffset val="100"/>
      </c:catAx>
      <c:valAx>
        <c:axId val="53575680"/>
        <c:scaling>
          <c:orientation val="minMax"/>
        </c:scaling>
        <c:axPos val="b"/>
        <c:majorGridlines/>
        <c:numFmt formatCode="General" sourceLinked="1"/>
        <c:tickLblPos val="nextTo"/>
        <c:crossAx val="1290356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title>
      <c:layout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lv-LV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Sheet2!$G$86</c:f>
              <c:strCache>
                <c:ptCount val="1"/>
                <c:pt idx="0">
                  <c:v>Kopā saslimuši  612 pacienti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  <c:showCatName val="1"/>
            <c:showLeaderLines val="1"/>
          </c:dLbls>
          <c:cat>
            <c:strRef>
              <c:f>Sheet2!$F$87:$F$97</c:f>
              <c:strCache>
                <c:ptCount val="11"/>
                <c:pt idx="0">
                  <c:v>Ādas vēzis</c:v>
                </c:pt>
                <c:pt idx="1">
                  <c:v>Krūts dziedzera vēzis</c:v>
                </c:pt>
                <c:pt idx="2">
                  <c:v>Prostatas vēzis</c:v>
                </c:pt>
                <c:pt idx="3">
                  <c:v>Plaušu vēzis</c:v>
                </c:pt>
                <c:pt idx="4">
                  <c:v>Hematoloģija</c:v>
                </c:pt>
                <c:pt idx="5">
                  <c:v>Urīnpūšļa vēzis</c:v>
                </c:pt>
                <c:pt idx="6">
                  <c:v>Resnās zarnas vēzis</c:v>
                </c:pt>
                <c:pt idx="7">
                  <c:v>Aizkuņģa dziedzera vēzis</c:v>
                </c:pt>
                <c:pt idx="8">
                  <c:v>Nieru vēzis</c:v>
                </c:pt>
                <c:pt idx="9">
                  <c:v>Dzemdes kakla vēzis</c:v>
                </c:pt>
                <c:pt idx="10">
                  <c:v>Pārējās lokalizācijas</c:v>
                </c:pt>
              </c:strCache>
            </c:strRef>
          </c:cat>
          <c:val>
            <c:numRef>
              <c:f>Sheet2!$G$87:$G$97</c:f>
              <c:numCache>
                <c:formatCode>0.00%</c:formatCode>
                <c:ptCount val="11"/>
                <c:pt idx="0">
                  <c:v>0.27600000000000002</c:v>
                </c:pt>
                <c:pt idx="1">
                  <c:v>0.18600000000000008</c:v>
                </c:pt>
                <c:pt idx="2">
                  <c:v>9.3000000000000069E-2</c:v>
                </c:pt>
                <c:pt idx="3">
                  <c:v>8.5000000000000006E-2</c:v>
                </c:pt>
                <c:pt idx="4">
                  <c:v>6.2000000000000027E-2</c:v>
                </c:pt>
                <c:pt idx="5">
                  <c:v>5.3999999999999999E-2</c:v>
                </c:pt>
                <c:pt idx="6">
                  <c:v>4.3999999999999997E-2</c:v>
                </c:pt>
                <c:pt idx="7">
                  <c:v>3.4000000000000002E-2</c:v>
                </c:pt>
                <c:pt idx="8">
                  <c:v>3.4000000000000002E-2</c:v>
                </c:pt>
                <c:pt idx="9">
                  <c:v>3.1000000000000014E-2</c:v>
                </c:pt>
                <c:pt idx="10">
                  <c:v>0.10100000000000002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perspective val="30"/>
    </c:view3D>
    <c:plotArea>
      <c:layout>
        <c:manualLayout>
          <c:layoutTarget val="inner"/>
          <c:xMode val="edge"/>
          <c:yMode val="edge"/>
          <c:x val="5.8556069252811288E-2"/>
          <c:y val="1.5552772405799288E-2"/>
          <c:w val="0.66860164834090285"/>
          <c:h val="0.91313132912474237"/>
        </c:manualLayout>
      </c:layout>
      <c:area3DChart>
        <c:grouping val="standard"/>
        <c:ser>
          <c:idx val="0"/>
          <c:order val="0"/>
          <c:tx>
            <c:strRef>
              <c:f>Faktiskais!$L$4</c:f>
              <c:strCache>
                <c:ptCount val="1"/>
                <c:pt idx="0">
                  <c:v>Plānotais pacientu skaits</c:v>
                </c:pt>
              </c:strCache>
            </c:strRef>
          </c:tx>
          <c:dLbls>
            <c:dLbl>
              <c:idx val="0"/>
              <c:layout>
                <c:manualLayout>
                  <c:x val="-1.1922503725782428E-2"/>
                  <c:y val="-5.9411591341813202E-2"/>
                </c:manualLayout>
              </c:layout>
              <c:showVal val="1"/>
            </c:dLbl>
            <c:dLbl>
              <c:idx val="1"/>
              <c:layout>
                <c:manualLayout>
                  <c:x val="1.9870839542970704E-3"/>
                  <c:y val="-4.7986285314541431E-2"/>
                </c:manualLayout>
              </c:layout>
              <c:showVal val="1"/>
            </c:dLbl>
            <c:dLbl>
              <c:idx val="2"/>
              <c:layout>
                <c:manualLayout>
                  <c:x val="-3.5767511177347243E-2"/>
                  <c:y val="-6.398171375272183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Faktiskais!$M$3:$O$3</c:f>
              <c:strCache>
                <c:ptCount val="3"/>
                <c:pt idx="0">
                  <c:v>2013.gads</c:v>
                </c:pt>
                <c:pt idx="1">
                  <c:v>2014.gads</c:v>
                </c:pt>
                <c:pt idx="2">
                  <c:v>2015.gads</c:v>
                </c:pt>
              </c:strCache>
            </c:strRef>
          </c:cat>
          <c:val>
            <c:numRef>
              <c:f>Faktiskais!$M$4:$O$4</c:f>
              <c:numCache>
                <c:formatCode>#,##0</c:formatCode>
                <c:ptCount val="3"/>
                <c:pt idx="0">
                  <c:v>1222</c:v>
                </c:pt>
                <c:pt idx="1">
                  <c:v>1209</c:v>
                </c:pt>
                <c:pt idx="2">
                  <c:v>1223</c:v>
                </c:pt>
              </c:numCache>
            </c:numRef>
          </c:val>
        </c:ser>
        <c:ser>
          <c:idx val="1"/>
          <c:order val="1"/>
          <c:tx>
            <c:strRef>
              <c:f>Faktiskais!$L$5</c:f>
              <c:strCache>
                <c:ptCount val="1"/>
                <c:pt idx="0">
                  <c:v>Faktiskais pacientu skaits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3845007451564856E-2"/>
                  <c:y val="-0.15538416197089591"/>
                </c:manualLayout>
              </c:layout>
              <c:showVal val="1"/>
            </c:dLbl>
            <c:dLbl>
              <c:idx val="1"/>
              <c:layout>
                <c:manualLayout>
                  <c:x val="-1.9870839542970704E-3"/>
                  <c:y val="-0.21936587572361768"/>
                </c:manualLayout>
              </c:layout>
              <c:showVal val="1"/>
            </c:dLbl>
            <c:dLbl>
              <c:idx val="2"/>
              <c:layout>
                <c:manualLayout>
                  <c:x val="2.1857923497267787E-2"/>
                  <c:y val="-8.226220339635664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Faktiskais!$M$3:$O$3</c:f>
              <c:strCache>
                <c:ptCount val="3"/>
                <c:pt idx="0">
                  <c:v>2013.gads</c:v>
                </c:pt>
                <c:pt idx="1">
                  <c:v>2014.gads</c:v>
                </c:pt>
                <c:pt idx="2">
                  <c:v>2015.gads</c:v>
                </c:pt>
              </c:strCache>
            </c:strRef>
          </c:cat>
          <c:val>
            <c:numRef>
              <c:f>Faktiskais!$M$5:$O$5</c:f>
              <c:numCache>
                <c:formatCode>General</c:formatCode>
                <c:ptCount val="3"/>
                <c:pt idx="0">
                  <c:v>1312</c:v>
                </c:pt>
                <c:pt idx="1">
                  <c:v>1393</c:v>
                </c:pt>
                <c:pt idx="2">
                  <c:v>1223</c:v>
                </c:pt>
              </c:numCache>
            </c:numRef>
          </c:val>
        </c:ser>
        <c:axId val="56279040"/>
        <c:axId val="56282112"/>
        <c:axId val="46358016"/>
      </c:area3DChart>
      <c:catAx>
        <c:axId val="5627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56282112"/>
        <c:crosses val="autoZero"/>
        <c:auto val="1"/>
        <c:lblAlgn val="ctr"/>
        <c:lblOffset val="100"/>
      </c:catAx>
      <c:valAx>
        <c:axId val="56282112"/>
        <c:scaling>
          <c:orientation val="minMax"/>
        </c:scaling>
        <c:axPos val="l"/>
        <c:majorGridlines/>
        <c:numFmt formatCode="#,##0" sourceLinked="1"/>
        <c:tickLblPos val="nextTo"/>
        <c:crossAx val="56279040"/>
        <c:crosses val="autoZero"/>
        <c:crossBetween val="midCat"/>
      </c:valAx>
      <c:serAx>
        <c:axId val="4635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56282112"/>
        <c:crosses val="autoZero"/>
      </c:serAx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Sheet1!$D$35</c:f>
              <c:strCache>
                <c:ptCount val="1"/>
                <c:pt idx="0">
                  <c:v>Citi ieņēmumi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7.1428571428571461E-3"/>
                  <c:y val="-3.6090231261655142E-2"/>
                </c:manualLayout>
              </c:layout>
              <c:showVal val="1"/>
            </c:dLbl>
            <c:dLbl>
              <c:idx val="1"/>
              <c:layout>
                <c:manualLayout>
                  <c:x val="3.5714285714285712E-2"/>
                  <c:y val="-5.21303340446130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Sheet1!$E$34:$F$34</c:f>
              <c:strCache>
                <c:ptCount val="2"/>
                <c:pt idx="0">
                  <c:v>2013. gads</c:v>
                </c:pt>
                <c:pt idx="1">
                  <c:v>2014. gads</c:v>
                </c:pt>
              </c:strCache>
            </c:strRef>
          </c:cat>
          <c:val>
            <c:numRef>
              <c:f>Sheet1!$E$35:$F$35</c:f>
              <c:numCache>
                <c:formatCode>#,##0</c:formatCode>
                <c:ptCount val="2"/>
                <c:pt idx="0">
                  <c:v>3418862</c:v>
                </c:pt>
                <c:pt idx="1">
                  <c:v>208620</c:v>
                </c:pt>
              </c:numCache>
            </c:numRef>
          </c:val>
        </c:ser>
        <c:shape val="box"/>
        <c:axId val="75789056"/>
        <c:axId val="75790592"/>
        <c:axId val="0"/>
      </c:bar3DChart>
      <c:catAx>
        <c:axId val="757890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75790592"/>
        <c:crosses val="autoZero"/>
        <c:auto val="1"/>
        <c:lblAlgn val="ctr"/>
        <c:lblOffset val="100"/>
      </c:catAx>
      <c:valAx>
        <c:axId val="75790592"/>
        <c:scaling>
          <c:orientation val="minMax"/>
        </c:scaling>
        <c:axPos val="l"/>
        <c:majorGridlines/>
        <c:numFmt formatCode="#,##0" sourceLinked="1"/>
        <c:tickLblPos val="nextTo"/>
        <c:crossAx val="7578905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title>
      <c:tx>
        <c:rich>
          <a:bodyPr/>
          <a:lstStyle/>
          <a:p>
            <a:pPr>
              <a:defRPr/>
            </a:pPr>
            <a:r>
              <a:rPr lang="lv-LV" dirty="0"/>
              <a:t>Visi ieņēmumi k</a:t>
            </a:r>
            <a:r>
              <a:rPr lang="en-US" dirty="0" err="1"/>
              <a:t>opā</a:t>
            </a:r>
            <a:r>
              <a:rPr lang="en-US" dirty="0"/>
              <a:t>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Sheet1!$D$39</c:f>
              <c:strCache>
                <c:ptCount val="1"/>
                <c:pt idx="0">
                  <c:v>Kopā 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9444444444444445E-2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Sheet1!$E$38:$F$38</c:f>
              <c:strCache>
                <c:ptCount val="2"/>
                <c:pt idx="0">
                  <c:v>2013. gads</c:v>
                </c:pt>
                <c:pt idx="1">
                  <c:v>2014. gads</c:v>
                </c:pt>
              </c:strCache>
            </c:strRef>
          </c:cat>
          <c:val>
            <c:numRef>
              <c:f>Sheet1!$E$39:$F$39</c:f>
              <c:numCache>
                <c:formatCode>#,##0</c:formatCode>
                <c:ptCount val="2"/>
                <c:pt idx="0">
                  <c:v>5488934</c:v>
                </c:pt>
                <c:pt idx="1">
                  <c:v>3350898</c:v>
                </c:pt>
              </c:numCache>
            </c:numRef>
          </c:val>
        </c:ser>
        <c:shape val="box"/>
        <c:axId val="75832704"/>
        <c:axId val="75854976"/>
        <c:axId val="0"/>
      </c:bar3DChart>
      <c:catAx>
        <c:axId val="758327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75854976"/>
        <c:crosses val="autoZero"/>
        <c:auto val="1"/>
        <c:lblAlgn val="ctr"/>
        <c:lblOffset val="100"/>
      </c:catAx>
      <c:valAx>
        <c:axId val="75854976"/>
        <c:scaling>
          <c:orientation val="minMax"/>
        </c:scaling>
        <c:axPos val="l"/>
        <c:majorGridlines/>
        <c:numFmt formatCode="#,##0" sourceLinked="1"/>
        <c:tickLblPos val="nextTo"/>
        <c:crossAx val="7583270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Sheet1!$D$42</c:f>
              <c:strCache>
                <c:ptCount val="1"/>
                <c:pt idx="0">
                  <c:v>PAMATDARBĪBAS IZDEVUMI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2674271229404309E-2"/>
                  <c:y val="-6.2287114169337583E-2"/>
                </c:manualLayout>
              </c:layout>
              <c:showVal val="1"/>
            </c:dLbl>
            <c:dLbl>
              <c:idx val="1"/>
              <c:layout>
                <c:manualLayout>
                  <c:x val="2.7883396704689423E-2"/>
                  <c:y val="-5.45012248981704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Sheet1!$E$41:$F$41</c:f>
              <c:strCache>
                <c:ptCount val="2"/>
                <c:pt idx="0">
                  <c:v>2013. gads</c:v>
                </c:pt>
                <c:pt idx="1">
                  <c:v>2014. gads</c:v>
                </c:pt>
              </c:strCache>
            </c:strRef>
          </c:cat>
          <c:val>
            <c:numRef>
              <c:f>Sheet1!$E$42:$F$42</c:f>
              <c:numCache>
                <c:formatCode>#,##0</c:formatCode>
                <c:ptCount val="2"/>
                <c:pt idx="0">
                  <c:v>2941110</c:v>
                </c:pt>
                <c:pt idx="1">
                  <c:v>3234082</c:v>
                </c:pt>
              </c:numCache>
            </c:numRef>
          </c:val>
        </c:ser>
        <c:shape val="box"/>
        <c:axId val="75880704"/>
        <c:axId val="75894784"/>
        <c:axId val="0"/>
      </c:bar3DChart>
      <c:catAx>
        <c:axId val="75880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lv-LV"/>
          </a:p>
        </c:txPr>
        <c:crossAx val="75894784"/>
        <c:crosses val="autoZero"/>
        <c:auto val="1"/>
        <c:lblAlgn val="ctr"/>
        <c:lblOffset val="100"/>
      </c:catAx>
      <c:valAx>
        <c:axId val="75894784"/>
        <c:scaling>
          <c:orientation val="minMax"/>
        </c:scaling>
        <c:axPos val="l"/>
        <c:majorGridlines/>
        <c:numFmt formatCode="#,##0" sourceLinked="1"/>
        <c:tickLblPos val="nextTo"/>
        <c:crossAx val="7588070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Sheet1!$E$63</c:f>
              <c:strCache>
                <c:ptCount val="1"/>
                <c:pt idx="0">
                  <c:v>2013.gads</c:v>
                </c:pt>
              </c:strCache>
            </c:strRef>
          </c:tx>
          <c:dLbls>
            <c:dLbl>
              <c:idx val="0"/>
              <c:layout>
                <c:manualLayout>
                  <c:x val="-3.2733224222585955E-2"/>
                  <c:y val="-2.9126213592233007E-2"/>
                </c:manualLayout>
              </c:layout>
              <c:showVal val="1"/>
            </c:dLbl>
            <c:dLbl>
              <c:idx val="1"/>
              <c:layout>
                <c:manualLayout>
                  <c:x val="-1.9639934533551555E-2"/>
                  <c:y val="-9.7087378640776708E-3"/>
                </c:manualLayout>
              </c:layout>
              <c:showVal val="1"/>
            </c:dLbl>
            <c:dLbl>
              <c:idx val="2"/>
              <c:layout>
                <c:manualLayout>
                  <c:x val="-4.3644298963448703E-3"/>
                  <c:y val="-2.265372168284791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Sheet1!$D$64:$D$66</c:f>
              <c:strCache>
                <c:ptCount val="3"/>
                <c:pt idx="0">
                  <c:v>darbinieku atalgojums</c:v>
                </c:pt>
                <c:pt idx="1">
                  <c:v>izdevumi precēm un pakalpojumiem </c:v>
                </c:pt>
                <c:pt idx="2">
                  <c:v>pamatlīdzekļu un inventāra nolietojums</c:v>
                </c:pt>
              </c:strCache>
            </c:strRef>
          </c:cat>
          <c:val>
            <c:numRef>
              <c:f>Sheet1!$E$64:$E$66</c:f>
              <c:numCache>
                <c:formatCode>#,##0</c:formatCode>
                <c:ptCount val="3"/>
                <c:pt idx="0">
                  <c:v>1790254</c:v>
                </c:pt>
                <c:pt idx="1">
                  <c:v>938189</c:v>
                </c:pt>
                <c:pt idx="2">
                  <c:v>212667</c:v>
                </c:pt>
              </c:numCache>
            </c:numRef>
          </c:val>
        </c:ser>
        <c:ser>
          <c:idx val="1"/>
          <c:order val="1"/>
          <c:tx>
            <c:strRef>
              <c:f>Sheet1!$F$63</c:f>
              <c:strCache>
                <c:ptCount val="1"/>
                <c:pt idx="0">
                  <c:v>2014. 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7288597926895722E-3"/>
                  <c:y val="-2.2653721682847891E-2"/>
                </c:manualLayout>
              </c:layout>
              <c:showVal val="1"/>
            </c:dLbl>
            <c:dLbl>
              <c:idx val="1"/>
              <c:layout>
                <c:manualLayout>
                  <c:x val="3.4915439170758317E-2"/>
                  <c:y val="-3.236245954692557E-2"/>
                </c:manualLayout>
              </c:layout>
              <c:showVal val="1"/>
            </c:dLbl>
            <c:dLbl>
              <c:idx val="2"/>
              <c:layout>
                <c:manualLayout>
                  <c:x val="5.0190943807965092E-2"/>
                  <c:y val="-2.91262135922330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Sheet1!$D$64:$D$66</c:f>
              <c:strCache>
                <c:ptCount val="3"/>
                <c:pt idx="0">
                  <c:v>darbinieku atalgojums</c:v>
                </c:pt>
                <c:pt idx="1">
                  <c:v>izdevumi precēm un pakalpojumiem </c:v>
                </c:pt>
                <c:pt idx="2">
                  <c:v>pamatlīdzekļu un inventāra nolietojums</c:v>
                </c:pt>
              </c:strCache>
            </c:strRef>
          </c:cat>
          <c:val>
            <c:numRef>
              <c:f>Sheet1!$F$64:$F$66</c:f>
              <c:numCache>
                <c:formatCode>#,##0</c:formatCode>
                <c:ptCount val="3"/>
                <c:pt idx="0">
                  <c:v>2034143</c:v>
                </c:pt>
                <c:pt idx="1">
                  <c:v>952873</c:v>
                </c:pt>
                <c:pt idx="2">
                  <c:v>247066</c:v>
                </c:pt>
              </c:numCache>
            </c:numRef>
          </c:val>
        </c:ser>
        <c:shape val="box"/>
        <c:axId val="75941760"/>
        <c:axId val="75943296"/>
        <c:axId val="0"/>
      </c:bar3DChart>
      <c:catAx>
        <c:axId val="7594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5943296"/>
        <c:crosses val="autoZero"/>
        <c:auto val="1"/>
        <c:lblAlgn val="ctr"/>
        <c:lblOffset val="100"/>
      </c:catAx>
      <c:valAx>
        <c:axId val="75943296"/>
        <c:scaling>
          <c:orientation val="minMax"/>
        </c:scaling>
        <c:axPos val="l"/>
        <c:majorGridlines/>
        <c:numFmt formatCode="#,##0" sourceLinked="1"/>
        <c:tickLblPos val="nextTo"/>
        <c:crossAx val="759417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Sheet1!$E$78</c:f>
              <c:strCache>
                <c:ptCount val="1"/>
                <c:pt idx="0">
                  <c:v>2013. gads</c:v>
                </c:pt>
              </c:strCache>
            </c:strRef>
          </c:tx>
          <c:dLbls>
            <c:dLbl>
              <c:idx val="0"/>
              <c:layout>
                <c:manualLayout>
                  <c:x val="-2.0671834625322848E-3"/>
                  <c:y val="-2.1857923497267794E-2"/>
                </c:manualLayout>
              </c:layout>
              <c:showVal val="1"/>
            </c:dLbl>
            <c:dLbl>
              <c:idx val="1"/>
              <c:layout>
                <c:manualLayout>
                  <c:x val="1.8604651162790701E-2"/>
                  <c:y val="-2.4590163934426229E-2"/>
                </c:manualLayout>
              </c:layout>
              <c:showVal val="1"/>
            </c:dLbl>
            <c:dLbl>
              <c:idx val="2"/>
              <c:layout>
                <c:manualLayout>
                  <c:x val="8.2687338501291324E-3"/>
                  <c:y val="0.1557377049180327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Sheet1!$D$79:$D$81</c:f>
              <c:strCache>
                <c:ptCount val="3"/>
                <c:pt idx="0">
                  <c:v>Administratīvie izdevumi</c:v>
                </c:pt>
                <c:pt idx="1">
                  <c:v>Pārējie saimnieciskās darbības izdevumi</c:v>
                </c:pt>
                <c:pt idx="2">
                  <c:v>Atliktais uzņēmumu ienākumu nodoklis</c:v>
                </c:pt>
              </c:strCache>
            </c:strRef>
          </c:cat>
          <c:val>
            <c:numRef>
              <c:f>Sheet1!$E$79:$E$81</c:f>
              <c:numCache>
                <c:formatCode>#,##0</c:formatCode>
                <c:ptCount val="3"/>
                <c:pt idx="0">
                  <c:v>201967</c:v>
                </c:pt>
                <c:pt idx="1">
                  <c:v>178727</c:v>
                </c:pt>
                <c:pt idx="2">
                  <c:v>-26154</c:v>
                </c:pt>
              </c:numCache>
            </c:numRef>
          </c:val>
        </c:ser>
        <c:ser>
          <c:idx val="1"/>
          <c:order val="1"/>
          <c:tx>
            <c:strRef>
              <c:f>Sheet1!$F$78</c:f>
              <c:strCache>
                <c:ptCount val="1"/>
                <c:pt idx="0">
                  <c:v>2014. gads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1007751937984489E-2"/>
                  <c:y val="-2.7322404371584674E-2"/>
                </c:manualLayout>
              </c:layout>
              <c:showVal val="1"/>
            </c:dLbl>
            <c:dLbl>
              <c:idx val="1"/>
              <c:layout>
                <c:manualLayout>
                  <c:x val="3.7209302325581423E-2"/>
                  <c:y val="-3.0054644808743189E-2"/>
                </c:manualLayout>
              </c:layout>
              <c:showVal val="1"/>
            </c:dLbl>
            <c:dLbl>
              <c:idx val="2"/>
              <c:layout>
                <c:manualLayout>
                  <c:x val="4.7545219638242896E-2"/>
                  <c:y val="0.1693989071038252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Sheet1!$D$79:$D$81</c:f>
              <c:strCache>
                <c:ptCount val="3"/>
                <c:pt idx="0">
                  <c:v>Administratīvie izdevumi</c:v>
                </c:pt>
                <c:pt idx="1">
                  <c:v>Pārējie saimnieciskās darbības izdevumi</c:v>
                </c:pt>
                <c:pt idx="2">
                  <c:v>Atliktais uzņēmumu ienākumu nodoklis</c:v>
                </c:pt>
              </c:strCache>
            </c:strRef>
          </c:cat>
          <c:val>
            <c:numRef>
              <c:f>Sheet1!$F$79:$F$81</c:f>
              <c:numCache>
                <c:formatCode>#,##0</c:formatCode>
                <c:ptCount val="3"/>
                <c:pt idx="0">
                  <c:v>206204</c:v>
                </c:pt>
                <c:pt idx="1">
                  <c:v>34665</c:v>
                </c:pt>
                <c:pt idx="2">
                  <c:v>-28012</c:v>
                </c:pt>
              </c:numCache>
            </c:numRef>
          </c:val>
        </c:ser>
        <c:shape val="box"/>
        <c:axId val="76129024"/>
        <c:axId val="76130560"/>
        <c:axId val="0"/>
      </c:bar3DChart>
      <c:catAx>
        <c:axId val="76129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6130560"/>
        <c:crosses val="autoZero"/>
        <c:auto val="1"/>
        <c:lblAlgn val="ctr"/>
        <c:lblOffset val="100"/>
      </c:catAx>
      <c:valAx>
        <c:axId val="76130560"/>
        <c:scaling>
          <c:orientation val="minMax"/>
        </c:scaling>
        <c:axPos val="l"/>
        <c:majorGridlines/>
        <c:numFmt formatCode="#,##0" sourceLinked="1"/>
        <c:tickLblPos val="nextTo"/>
        <c:crossAx val="761290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Sheet1!$D$99</c:f>
              <c:strCache>
                <c:ptCount val="1"/>
                <c:pt idx="0">
                  <c:v>Visi izdevumi kopā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2002200220022018E-3"/>
                  <c:y val="-3.747747322380957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8828825556776572E-2"/>
                </c:manualLayout>
              </c:layout>
              <c:showVal val="1"/>
            </c:dLbl>
            <c:delete val="1"/>
          </c:dLbls>
          <c:cat>
            <c:strRef>
              <c:f>Sheet1!$E$98:$F$98</c:f>
              <c:strCache>
                <c:ptCount val="2"/>
                <c:pt idx="0">
                  <c:v>2013. gads</c:v>
                </c:pt>
                <c:pt idx="1">
                  <c:v>2014. gads</c:v>
                </c:pt>
              </c:strCache>
            </c:strRef>
          </c:cat>
          <c:val>
            <c:numRef>
              <c:f>Sheet1!$E$99:$F$99</c:f>
              <c:numCache>
                <c:formatCode>#,##0</c:formatCode>
                <c:ptCount val="2"/>
                <c:pt idx="0">
                  <c:v>3295650</c:v>
                </c:pt>
                <c:pt idx="1">
                  <c:v>3446939</c:v>
                </c:pt>
              </c:numCache>
            </c:numRef>
          </c:val>
        </c:ser>
        <c:shape val="box"/>
        <c:axId val="76165504"/>
        <c:axId val="76167040"/>
        <c:axId val="0"/>
      </c:bar3DChart>
      <c:catAx>
        <c:axId val="7616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6167040"/>
        <c:crosses val="autoZero"/>
        <c:auto val="1"/>
        <c:lblAlgn val="ctr"/>
        <c:lblOffset val="100"/>
      </c:catAx>
      <c:valAx>
        <c:axId val="76167040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" sourceLinked="1"/>
        <c:tickLblPos val="nextTo"/>
        <c:crossAx val="761655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40"/>
  <c:chart>
    <c:view3D>
      <c:perspective val="30"/>
    </c:view3D>
    <c:plotArea>
      <c:layout>
        <c:manualLayout>
          <c:layoutTarget val="inner"/>
          <c:xMode val="edge"/>
          <c:yMode val="edge"/>
          <c:x val="0.1151272965879265"/>
          <c:y val="5.1400554097404488E-2"/>
          <c:w val="0.78235126859142612"/>
          <c:h val="0.92034703995333922"/>
        </c:manualLayout>
      </c:layout>
      <c:line3DChart>
        <c:grouping val="standard"/>
        <c:ser>
          <c:idx val="0"/>
          <c:order val="0"/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7777777777777821E-2"/>
                  <c:y val="0.14351851851851852"/>
                </c:manualLayout>
              </c:layout>
              <c:showVal val="1"/>
            </c:dLbl>
            <c:dLbl>
              <c:idx val="1"/>
              <c:layout>
                <c:manualLayout>
                  <c:x val="-9.1666666666666771E-2"/>
                  <c:y val="7.870370370370373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Val val="1"/>
          </c:dLbls>
          <c:cat>
            <c:strRef>
              <c:f>Sheet1!$D$109:$E$109</c:f>
              <c:strCache>
                <c:ptCount val="2"/>
                <c:pt idx="0">
                  <c:v>2013.gads</c:v>
                </c:pt>
                <c:pt idx="1">
                  <c:v>2014. gads</c:v>
                </c:pt>
              </c:strCache>
            </c:strRef>
          </c:cat>
          <c:val>
            <c:numRef>
              <c:f>Sheet1!$D$110:$E$110</c:f>
              <c:numCache>
                <c:formatCode>#,##0</c:formatCode>
                <c:ptCount val="2"/>
                <c:pt idx="0">
                  <c:v>-94372</c:v>
                </c:pt>
                <c:pt idx="1">
                  <c:v>-96041</c:v>
                </c:pt>
              </c:numCache>
            </c:numRef>
          </c:val>
        </c:ser>
        <c:axId val="76208768"/>
        <c:axId val="76222848"/>
        <c:axId val="75945280"/>
      </c:line3DChart>
      <c:catAx>
        <c:axId val="76208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76222848"/>
        <c:crosses val="autoZero"/>
        <c:auto val="1"/>
        <c:lblAlgn val="ctr"/>
        <c:lblOffset val="100"/>
      </c:catAx>
      <c:valAx>
        <c:axId val="76222848"/>
        <c:scaling>
          <c:orientation val="minMax"/>
        </c:scaling>
        <c:axPos val="l"/>
        <c:majorGridlines/>
        <c:numFmt formatCode="#,##0" sourceLinked="1"/>
        <c:tickLblPos val="nextTo"/>
        <c:crossAx val="76208768"/>
        <c:crosses val="autoZero"/>
        <c:crossBetween val="between"/>
      </c:valAx>
      <c:serAx>
        <c:axId val="75945280"/>
        <c:scaling>
          <c:orientation val="minMax"/>
        </c:scaling>
        <c:delete val="1"/>
        <c:axPos val="b"/>
        <c:tickLblPos val="nextTo"/>
        <c:crossAx val="76222848"/>
        <c:crosses val="autoZero"/>
      </c:ser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6883-C47C-461C-ABE2-1ED2DE8BB34E}" type="datetimeFigureOut">
              <a:rPr lang="lv-LV" smtClean="0"/>
              <a:t>01.04.2015.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6038-CBEC-4064-875B-835ACBFDD9BF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6038-CBEC-4064-875B-835ACBFDD9BF}" type="slidenum">
              <a:rPr lang="lv-LV" smtClean="0"/>
              <a:t>39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.BadAss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i="1" dirty="0" smtClean="0"/>
              <a:t>VSIA „Piejūras slimnīca” vadības atskaite par iestādes darbību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b="1" i="1" dirty="0" smtClean="0"/>
              <a:t> 2014. gadā un plānotām aktivitātēm 2015. gadā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lv-LV" b="1" dirty="0" smtClean="0"/>
              <a:t> </a:t>
            </a:r>
            <a:r>
              <a:rPr lang="lv-LV" sz="2600" b="1" dirty="0" smtClean="0"/>
              <a:t>PROGRAMMU </a:t>
            </a:r>
            <a:r>
              <a:rPr lang="lv-LV" sz="2600" b="1" dirty="0" smtClean="0"/>
              <a:t>REZULTATĪVO RĀDĪTĀJU  </a:t>
            </a:r>
            <a:r>
              <a:rPr lang="lv-LV" sz="2600" b="1" dirty="0" smtClean="0"/>
              <a:t>IZPILDES  ANALĪZE  UN  VALSTS BUDŽETA  LĪDZEKĻU  IZLIETOJUMA  EFEKTIVITĀTES  IZVĒRTĒJUMS</a:t>
            </a:r>
            <a:endParaRPr lang="lv-LV" sz="2600" dirty="0" smtClean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/>
              <a:t>SLIMNĪCAS ZAUDĒJUMI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/>
              <a:t>INVESTĪCIJAS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Investēto līdzekļu atšifrējums</a:t>
            </a:r>
            <a:r>
              <a:rPr lang="lv-LV" sz="3200" dirty="0"/>
              <a:t/>
            </a:r>
            <a:br>
              <a:rPr lang="lv-LV" sz="3200" dirty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5240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Personāls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9144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III STACIONĀRĀ </a:t>
            </a:r>
            <a:r>
              <a:rPr lang="lv-LV" sz="3200" b="1" dirty="0"/>
              <a:t>DIENESTA DARBA RĀDĪTĀJI</a:t>
            </a: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> </a:t>
            </a:r>
            <a:r>
              <a:rPr lang="lv-LV" sz="2400" u="sng" dirty="0" smtClean="0"/>
              <a:t>Pēc </a:t>
            </a:r>
            <a:r>
              <a:rPr lang="lv-LV" sz="2400" u="sng" dirty="0"/>
              <a:t>noslēgtā līguma ar NVD paredzētaisuzņemto pacientu skaits</a:t>
            </a:r>
            <a:r>
              <a:rPr lang="lv-LV" sz="3200" dirty="0"/>
              <a:t/>
            </a:r>
            <a:br>
              <a:rPr lang="lv-LV" sz="3200" dirty="0"/>
            </a:br>
            <a:r>
              <a:rPr lang="lv-LV" sz="3200" dirty="0"/>
              <a:t> </a:t>
            </a:r>
            <a:br>
              <a:rPr lang="lv-LV" sz="3200" dirty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/>
              <a:t/>
            </a:r>
            <a:br>
              <a:rPr lang="lv-LV" sz="3600" b="1" dirty="0" smtClean="0"/>
            </a:br>
            <a:r>
              <a:rPr lang="lv-LV" sz="3600" b="1" dirty="0"/>
              <a:t/>
            </a:r>
            <a:br>
              <a:rPr lang="lv-LV" sz="3600" b="1" dirty="0"/>
            </a:br>
            <a:r>
              <a:rPr lang="lv-LV" sz="3600" b="1" dirty="0" smtClean="0"/>
              <a:t/>
            </a:r>
            <a:br>
              <a:rPr lang="lv-LV" sz="3600" b="1" dirty="0" smtClean="0"/>
            </a:br>
            <a:r>
              <a:rPr lang="lv-LV" sz="3600" b="1" dirty="0"/>
              <a:t/>
            </a:r>
            <a:br>
              <a:rPr lang="lv-LV" sz="3600" b="1" dirty="0"/>
            </a:br>
            <a:r>
              <a:rPr lang="lv-LV" sz="3600" b="1" dirty="0" smtClean="0"/>
              <a:t>FAKTISKIE </a:t>
            </a:r>
            <a:r>
              <a:rPr lang="lv-LV" sz="3600" b="1" dirty="0"/>
              <a:t>STACIONĀRĀ DIENESTA DARBA </a:t>
            </a:r>
            <a:r>
              <a:rPr lang="lv-LV" sz="3600" b="1" dirty="0" smtClean="0"/>
              <a:t>RĀDĪTĀJI</a:t>
            </a:r>
            <a:br>
              <a:rPr lang="lv-LV" sz="3600" b="1" dirty="0" smtClean="0"/>
            </a:br>
            <a:r>
              <a:rPr lang="lv-LV" b="1" dirty="0"/>
              <a:t> </a:t>
            </a:r>
            <a:r>
              <a:rPr lang="lv-LV" sz="3600" b="1" dirty="0"/>
              <a:t>Onkoloģiskā klīnika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i="1" dirty="0"/>
              <a:t> 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1534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Letalitāte</a:t>
            </a:r>
            <a:r>
              <a:rPr lang="en-US" sz="3200" dirty="0" smtClean="0"/>
              <a:t> %</a:t>
            </a:r>
            <a:br>
              <a:rPr lang="en-US" sz="3200" dirty="0" smtClean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/>
              <a:t/>
            </a:r>
            <a:br>
              <a:rPr lang="lv-LV" sz="3600" b="1" dirty="0" smtClean="0"/>
            </a:br>
            <a:r>
              <a:rPr lang="lv-LV" sz="3600" b="1" dirty="0" smtClean="0"/>
              <a:t>Psihiatriskā </a:t>
            </a:r>
            <a:r>
              <a:rPr lang="lv-LV" sz="3600" b="1" dirty="0" smtClean="0"/>
              <a:t>klīnika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b="1" dirty="0" smtClean="0"/>
              <a:t> 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/>
              <a:t> </a:t>
            </a:r>
            <a:br>
              <a:rPr lang="lv-LV" sz="3200" dirty="0"/>
            </a:br>
            <a:r>
              <a:rPr lang="lv-LV" sz="3200" b="1" dirty="0"/>
              <a:t>I  FINANŠU PLŪSMA </a:t>
            </a:r>
            <a:r>
              <a:rPr lang="lv-LV" sz="3200" dirty="0"/>
              <a:t> </a:t>
            </a:r>
            <a:br>
              <a:rPr lang="lv-LV" sz="3200" dirty="0"/>
            </a:br>
            <a:r>
              <a:rPr lang="lv-LV" sz="3200" i="1" dirty="0"/>
              <a:t>IEŅĒMUMI </a:t>
            </a:r>
            <a:r>
              <a:rPr lang="lv-LV" sz="3200" dirty="0"/>
              <a:t/>
            </a:r>
            <a:br>
              <a:rPr lang="lv-LV" sz="3200" dirty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Letalitāte</a:t>
            </a:r>
            <a:r>
              <a:rPr lang="en-US" sz="3200" b="1" dirty="0" smtClean="0"/>
              <a:t> %</a:t>
            </a:r>
            <a:br>
              <a:rPr lang="en-US" sz="3200" b="1" dirty="0" smtClean="0"/>
            </a:br>
            <a:endParaRPr lang="lv-LV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b="1" dirty="0" smtClean="0"/>
              <a:t>Secinājumi:</a:t>
            </a:r>
            <a:r>
              <a:rPr lang="lv-LV" sz="3600" dirty="0" smtClean="0"/>
              <a:t/>
            </a:r>
            <a:br>
              <a:rPr lang="lv-LV" sz="3600" dirty="0" smtClean="0"/>
            </a:b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lv-LV" dirty="0" smtClean="0"/>
          </a:p>
          <a:p>
            <a:r>
              <a:rPr lang="lv-LV" b="1" dirty="0" smtClean="0"/>
              <a:t>Onkoloģiskajā klīnikā</a:t>
            </a:r>
            <a:endParaRPr lang="lv-LV" dirty="0" smtClean="0"/>
          </a:p>
          <a:p>
            <a:pPr lvl="0"/>
            <a:r>
              <a:rPr lang="lv-LV" dirty="0" smtClean="0"/>
              <a:t>no stacionētajiem pacientiem 40% saņēmuši ķirurģisku palīdzību</a:t>
            </a:r>
          </a:p>
          <a:p>
            <a:pPr lvl="0"/>
            <a:r>
              <a:rPr lang="lv-LV" dirty="0" smtClean="0"/>
              <a:t>50% - ķīmijterapiju</a:t>
            </a:r>
          </a:p>
          <a:p>
            <a:pPr lvl="0"/>
            <a:r>
              <a:rPr lang="lv-LV" dirty="0" smtClean="0"/>
              <a:t>10% hematoloģisko palīdzību</a:t>
            </a:r>
          </a:p>
          <a:p>
            <a:pPr lvl="0"/>
            <a:r>
              <a:rPr lang="lv-LV" dirty="0" smtClean="0"/>
              <a:t>samazinājies ārstēšanas ilgums (no 2.3 uz 1.88), kas panākts, nodrošinot no stacionāra izrakstītajiem pacientiem palīdzību ambulatorajā etapā, tādējādi iegūstot resursu ekonomiju gan pacientiem, gan iestādei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b="1" dirty="0" smtClean="0"/>
              <a:t>Psihiatriskajā klīnikā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lv-LV" dirty="0" smtClean="0"/>
              <a:t>par </a:t>
            </a:r>
            <a:r>
              <a:rPr lang="lv-LV" dirty="0" smtClean="0"/>
              <a:t>6,1% palielinājies stacionēšanas gadījumu skaits</a:t>
            </a:r>
          </a:p>
          <a:p>
            <a:pPr lvl="0"/>
            <a:r>
              <a:rPr lang="lv-LV" dirty="0" smtClean="0"/>
              <a:t>par 9,7% samazinājies vidējais ārstēšanās ilgums</a:t>
            </a:r>
          </a:p>
          <a:p>
            <a:pPr lvl="0"/>
            <a:r>
              <a:rPr lang="lv-LV" dirty="0" smtClean="0"/>
              <a:t>par 16,3% pieaugusi noslodze gultu dienās</a:t>
            </a:r>
          </a:p>
          <a:p>
            <a:pPr lvl="0"/>
            <a:r>
              <a:rPr lang="lv-LV" dirty="0" smtClean="0"/>
              <a:t>stacionāra darbā ir pārpilde</a:t>
            </a:r>
          </a:p>
          <a:p>
            <a:pPr lvl="0"/>
            <a:r>
              <a:rPr lang="lv-LV" dirty="0" smtClean="0"/>
              <a:t>lai nodrošinātu iedzīvotājiem slimnīcas sniegto pakalpojumu pieejamību, izmantoti slimnīcas resursi, ko nodrošina infrastruktūra. 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IVAMBULATORĀ </a:t>
            </a:r>
            <a:r>
              <a:rPr lang="lv-LV" sz="3200" b="1" dirty="0" smtClean="0"/>
              <a:t>DIENESTA DARBA RĀDĪTĀJI</a:t>
            </a: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3200" b="1" dirty="0" smtClean="0"/>
              <a:t> </a:t>
            </a:r>
            <a:r>
              <a:rPr lang="lv-LV" sz="3200" b="1" dirty="0" smtClean="0"/>
              <a:t>Onkoloģiskā </a:t>
            </a:r>
            <a:r>
              <a:rPr lang="lv-LV" sz="3200" b="1" dirty="0" smtClean="0"/>
              <a:t>klīnika</a:t>
            </a:r>
            <a:r>
              <a:rPr lang="lv-LV" sz="3200" dirty="0" smtClean="0"/>
              <a:t/>
            </a:r>
            <a:br>
              <a:rPr lang="lv-LV" sz="3200" dirty="0" smtClean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b="1" dirty="0" smtClean="0"/>
              <a:t>Psihiatriskā klīnika</a:t>
            </a:r>
            <a:r>
              <a:rPr lang="lv-LV" sz="3200" dirty="0" smtClean="0"/>
              <a:t/>
            </a:r>
            <a:br>
              <a:rPr lang="lv-LV" sz="3200" dirty="0" smtClean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b="1" dirty="0" smtClean="0"/>
              <a:t>Secinājumi</a:t>
            </a:r>
            <a:r>
              <a:rPr lang="lv-LV" sz="3600" dirty="0" smtClean="0"/>
              <a:t/>
            </a:r>
            <a:br>
              <a:rPr lang="lv-LV" sz="3600" dirty="0" smtClean="0"/>
            </a:b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lv-LV" dirty="0" smtClean="0"/>
          </a:p>
          <a:p>
            <a:pPr lvl="0"/>
            <a:r>
              <a:rPr lang="lv-LV" dirty="0" smtClean="0"/>
              <a:t>VSIA „Piejūras slimnīca” ir vienīgā ārstniecības iestāde, kas Kurzemes reģiona iedzīvotājiem sniedz specializētu konsultatīvo unārstniecisko palīdzību onkoloģijā, hematoloģijā un psihiatrijā</a:t>
            </a:r>
          </a:p>
          <a:p>
            <a:pPr lvl="0"/>
            <a:r>
              <a:rPr lang="lv-LV" dirty="0" smtClean="0"/>
              <a:t>nodrošina konsultācijas ģimenes ārstiem par pacientu aprūpi, darba nespējas un invaliditātes jautājumiem. 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DIENAS </a:t>
            </a:r>
            <a:r>
              <a:rPr lang="lv-LV" sz="3200" b="1" dirty="0" smtClean="0"/>
              <a:t>STACIONĀRA DARBA </a:t>
            </a:r>
            <a:r>
              <a:rPr lang="lv-LV" sz="3200" b="1" dirty="0" smtClean="0"/>
              <a:t>RĀDĪTĀJI</a:t>
            </a:r>
            <a:br>
              <a:rPr lang="lv-LV" sz="3200" b="1" dirty="0" smtClean="0"/>
            </a:br>
            <a:r>
              <a:rPr lang="lv-LV" sz="2800" b="1" dirty="0" smtClean="0"/>
              <a:t> </a:t>
            </a:r>
            <a:r>
              <a:rPr lang="lv-LV" sz="2800" b="1" dirty="0" smtClean="0"/>
              <a:t>PSIHIATRISKĀ </a:t>
            </a:r>
            <a:r>
              <a:rPr lang="lv-LV" sz="2800" b="1" dirty="0" smtClean="0"/>
              <a:t>KLĪNIKA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endParaRPr lang="lv-LV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/>
              <a:t>ONKOLOĢISKĀ KLĪNIKA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Pamatdarbības ieņēmumu atšifrējums</a:t>
            </a:r>
            <a:r>
              <a:rPr lang="lv-LV" sz="3200" dirty="0"/>
              <a:t/>
            </a:r>
            <a:br>
              <a:rPr lang="lv-LV" sz="3200" dirty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 smtClean="0"/>
              <a:t>Secinājumi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Nodrošinot </a:t>
            </a:r>
            <a:r>
              <a:rPr lang="lv-LV" dirty="0" smtClean="0"/>
              <a:t>ambulatori Onkoloģiskās klīnikas dienas stacionārā ķirurģisko un medikamentozo (ķīmijterapiju) terapiju, uzlabota agrīnā vēža diagnostika un veicināta racionāla pacienta un iestādes finanšu līdzekļu ekonomija. 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000" b="1" dirty="0" smtClean="0"/>
              <a:t>TURPINĀS </a:t>
            </a:r>
            <a:r>
              <a:rPr lang="lv-LV" sz="2000" b="1" dirty="0" smtClean="0"/>
              <a:t>VALSTS ORGANIZĒTĀ UN APMAKSĀTĀ KRŪTS </a:t>
            </a: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b="1" dirty="0" smtClean="0"/>
              <a:t>DZIEDZERA, DZEMDES KAKLA UN KOLOREKTĀLĀ JEB ZARNU </a:t>
            </a: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b="1" dirty="0" smtClean="0"/>
              <a:t>ĻAUNDABĪGO AUDZĒJU SAVLAICĪGAS ATKLĀŠANAS PROGRAMMA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lv-LV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v-LV" sz="4400" i="1" dirty="0" smtClean="0"/>
              <a:t>KRŪTS DZIEDZERA ONKOPATOLOĢIJAS VEIKTIE IZMEKLĒJUMI</a:t>
            </a:r>
            <a:endParaRPr lang="lv-LV" sz="4400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r>
              <a:rPr lang="lv-LV" b="1" dirty="0" smtClean="0"/>
              <a:t>Secinājumi:</a:t>
            </a:r>
            <a:endParaRPr lang="lv-LV" dirty="0" smtClean="0"/>
          </a:p>
          <a:p>
            <a:pPr lvl="0"/>
            <a:r>
              <a:rPr lang="lv-LV" dirty="0" smtClean="0"/>
              <a:t>dzemdes kakla vēža skrīninga izmeklējumu veikšanu nodrošina citoloģijas laboratorija, kurā strādā 2 laboratorijas ārsti citologi un 2 biomedicīnas laborantes</a:t>
            </a:r>
          </a:p>
          <a:p>
            <a:pPr lvl="0"/>
            <a:r>
              <a:rPr lang="lv-LV" dirty="0" smtClean="0"/>
              <a:t>11 sievietēm konstatēts dzemdes kakla vēzis</a:t>
            </a:r>
          </a:p>
          <a:p>
            <a:pPr lvl="0"/>
            <a:r>
              <a:rPr lang="lv-LV" dirty="0" smtClean="0"/>
              <a:t>atsauce uz skrīninga uzaicinājumiem ir neaktīva</a:t>
            </a:r>
          </a:p>
          <a:p>
            <a:pPr>
              <a:buNone/>
            </a:pPr>
            <a:endParaRPr lang="lv-LV" dirty="0" smtClean="0"/>
          </a:p>
        </p:txBody>
      </p:sp>
      <p:pic>
        <p:nvPicPr>
          <p:cNvPr id="1026" name="Picture 2" descr="C:\Users\Mr.BadAss\Desktop\TABULA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8077200" cy="2161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81000"/>
            <a:ext cx="9448800" cy="723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b="1" i="1" dirty="0" smtClean="0"/>
              <a:t>DZEMDES KAKLA AUDZĒJU SKRĪNINGA IZMEKLĒJUMI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86200"/>
            <a:ext cx="8229600" cy="4525963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Secinājumi:</a:t>
            </a:r>
            <a:endParaRPr lang="lv-LV" sz="2400" dirty="0" smtClean="0"/>
          </a:p>
          <a:p>
            <a:pPr lvl="0"/>
            <a:r>
              <a:rPr lang="lv-LV" sz="2400" dirty="0" smtClean="0"/>
              <a:t>dzemdes kakla vēža skrīninga izmeklējumu veikšanu nodrošina citoloģijas laboratorija, kurā strādā 2 laboratorijas ārsti citologi un 2 biomedicīnas laborantes</a:t>
            </a:r>
          </a:p>
          <a:p>
            <a:pPr lvl="0"/>
            <a:r>
              <a:rPr lang="lv-LV" sz="2400" dirty="0" smtClean="0"/>
              <a:t>11 sievietēm konstatēts dzemdes kakla vēzis</a:t>
            </a:r>
          </a:p>
          <a:p>
            <a:pPr lvl="0"/>
            <a:r>
              <a:rPr lang="lv-LV" sz="2400" dirty="0" smtClean="0"/>
              <a:t>atsauce uz skrīninga uzaicinājumiem ir neaktīva</a:t>
            </a:r>
          </a:p>
          <a:p>
            <a:endParaRPr lang="lv-LV" sz="2400" dirty="0"/>
          </a:p>
        </p:txBody>
      </p:sp>
      <p:pic>
        <p:nvPicPr>
          <p:cNvPr id="7170" name="Picture 2" descr="C:\Users\Mr.BadAss\Desktop\Untitled1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18539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i="1" dirty="0" smtClean="0"/>
              <a:t/>
            </a:r>
            <a:br>
              <a:rPr lang="lv-LV" sz="3600" i="1" dirty="0" smtClean="0"/>
            </a:br>
            <a:r>
              <a:rPr lang="lv-LV" sz="3600" i="1" dirty="0" smtClean="0"/>
              <a:t/>
            </a:r>
            <a:br>
              <a:rPr lang="lv-LV" sz="3600" i="1" dirty="0" smtClean="0"/>
            </a:br>
            <a:r>
              <a:rPr lang="lv-LV" sz="3600" i="1" dirty="0" smtClean="0"/>
              <a:t/>
            </a:r>
            <a:br>
              <a:rPr lang="lv-LV" sz="3600" i="1" dirty="0" smtClean="0"/>
            </a:br>
            <a:r>
              <a:rPr lang="lv-LV" sz="3600" i="1" dirty="0" smtClean="0"/>
              <a:t/>
            </a:r>
            <a:br>
              <a:rPr lang="lv-LV" sz="3600" i="1" dirty="0" smtClean="0"/>
            </a:br>
            <a:r>
              <a:rPr lang="lv-LV" sz="3600" i="1" dirty="0" smtClean="0"/>
              <a:t/>
            </a:r>
            <a:br>
              <a:rPr lang="lv-LV" sz="3600" i="1" dirty="0" smtClean="0"/>
            </a:br>
            <a:r>
              <a:rPr lang="lv-LV" sz="3600" i="1" dirty="0" smtClean="0"/>
              <a:t>TAISNĀS </a:t>
            </a:r>
            <a:r>
              <a:rPr lang="lv-LV" sz="3600" i="1" dirty="0" smtClean="0"/>
              <a:t>– RESNĀS ZARNAS AUDZĒJU AGRĪNĀS DIAGNOSTIKAS PASĀKUMU KOMPLEKSS PRAKTISKI BEZ ATDEVES.  IZMEKLĒTO PACIENTU SKAITS UZ SLĒPTO ASIŅU TESTU MINIMĀLS. 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 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Laboratoro </a:t>
            </a:r>
            <a:r>
              <a:rPr lang="lv-LV" dirty="0" smtClean="0"/>
              <a:t>pakalpojumu ietvaros tiek nodrošināts slēpto asiņu izmeklējums fēcēs ar sekojošu endoskopisko izmeklējumu.</a:t>
            </a:r>
            <a:br>
              <a:rPr lang="lv-LV" dirty="0" smtClean="0"/>
            </a:b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/>
              <a:t/>
            </a:r>
            <a:br>
              <a:rPr lang="lv-LV" sz="3600" b="1" dirty="0" smtClean="0"/>
            </a:br>
            <a:r>
              <a:rPr lang="lv-LV" sz="3600" b="1" dirty="0" smtClean="0"/>
              <a:t/>
            </a:r>
            <a:br>
              <a:rPr lang="lv-LV" sz="3600" b="1" dirty="0" smtClean="0"/>
            </a:br>
            <a:r>
              <a:rPr lang="lv-LV" sz="3600" b="1" dirty="0" smtClean="0"/>
              <a:t>VI     </a:t>
            </a:r>
            <a:r>
              <a:rPr lang="lv-LV" sz="3600" b="1" dirty="0" smtClean="0"/>
              <a:t>SASLIMŠANAS ANALĪZE PA ORGĀNU SISTĒMĀM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endParaRPr lang="lv-LV" sz="2400" dirty="0" smtClean="0"/>
          </a:p>
          <a:p>
            <a:endParaRPr lang="lv-LV" sz="2400" dirty="0" smtClean="0"/>
          </a:p>
          <a:p>
            <a:r>
              <a:rPr lang="lv-LV" sz="2400" dirty="0" smtClean="0"/>
              <a:t>Saslimstība </a:t>
            </a:r>
            <a:r>
              <a:rPr lang="lv-LV" sz="2400" dirty="0" smtClean="0"/>
              <a:t>ar biežāk izplatītajiem ļaundabīgajiem audzējiem Liepājā un bijušajā Liepājas rajona teritorijā 2014. gadā</a:t>
            </a:r>
          </a:p>
          <a:p>
            <a:pPr>
              <a:buNone/>
            </a:pPr>
            <a:endParaRPr lang="lv-LV" sz="2400" dirty="0" smtClean="0"/>
          </a:p>
          <a:p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sz="2400" dirty="0" smtClean="0"/>
          </a:p>
          <a:p>
            <a:endParaRPr lang="lv-LV" sz="2400" dirty="0" smtClean="0"/>
          </a:p>
          <a:p>
            <a:endParaRPr lang="lv-LV" sz="2400" dirty="0" smtClean="0"/>
          </a:p>
          <a:p>
            <a:endParaRPr lang="lv-LV" sz="2400" dirty="0" smtClean="0"/>
          </a:p>
          <a:p>
            <a:endParaRPr lang="lv-LV" sz="2400" dirty="0" smtClean="0"/>
          </a:p>
          <a:p>
            <a:endParaRPr lang="lv-LV" sz="2400" dirty="0" smtClean="0"/>
          </a:p>
          <a:p>
            <a:endParaRPr lang="lv-LV" sz="2400" dirty="0" smtClean="0"/>
          </a:p>
          <a:p>
            <a:r>
              <a:rPr lang="lv-LV" sz="2400" dirty="0" smtClean="0"/>
              <a:t>(</a:t>
            </a:r>
            <a:r>
              <a:rPr lang="lv-LV" sz="2400" dirty="0" smtClean="0"/>
              <a:t>Slimību profilakses un kontroles centra (SPKC) dati, 2014</a:t>
            </a:r>
            <a:r>
              <a:rPr lang="lv-LV" sz="2400" dirty="0" smtClean="0"/>
              <a:t>.)</a:t>
            </a:r>
            <a:endParaRPr lang="lv-LV" sz="2400" dirty="0" smtClean="0"/>
          </a:p>
          <a:p>
            <a:r>
              <a:rPr lang="lv-LV" sz="2400" dirty="0" smtClean="0"/>
              <a:t>No uzskaitē paņemtajiem 612 pacientiem </a:t>
            </a:r>
            <a:r>
              <a:rPr lang="lv-LV" sz="2400" b="1" dirty="0" smtClean="0"/>
              <a:t>I un II stadija – 56%; III stadija –13%; IV stadija – 24%.</a:t>
            </a:r>
            <a:endParaRPr lang="lv-LV" sz="2400" dirty="0" smtClean="0"/>
          </a:p>
          <a:p>
            <a:endParaRPr lang="lv-LV" sz="24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0"/>
          <a:ext cx="8915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Secinājumi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pPr lvl="0"/>
            <a:endParaRPr lang="lv-LV" sz="2400" dirty="0" smtClean="0"/>
          </a:p>
          <a:p>
            <a:pPr lvl="0"/>
            <a:r>
              <a:rPr lang="lv-LV" sz="2400" dirty="0" smtClean="0"/>
              <a:t>Onkoloģiskās </a:t>
            </a:r>
            <a:r>
              <a:rPr lang="lv-LV" sz="2400" dirty="0" smtClean="0"/>
              <a:t>klīnikas ambulatorā dienesta aktivitāte nodrošina agrīnu ļaundabīgā audzēja diagnostiku</a:t>
            </a:r>
          </a:p>
          <a:p>
            <a:pPr lvl="0"/>
            <a:r>
              <a:rPr lang="lv-LV" sz="2400" dirty="0" smtClean="0"/>
              <a:t>nepieciešams aktivizēt ģimenes ārstu un pašu iedzīvotāju atsaucību!</a:t>
            </a:r>
          </a:p>
          <a:p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dirty="0" smtClean="0"/>
              <a:t>VII     PASĀKUMI, KAS VEIKTI PAKALPOJUMU KVALITĀTES UN  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b="1" dirty="0" smtClean="0"/>
              <a:t>          IESTĀDES ADMINISTRĒŠANAS UZLABOŠANAI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endParaRPr lang="lv-LV" sz="2400" dirty="0" smtClean="0"/>
          </a:p>
          <a:p>
            <a:endParaRPr lang="lv-LV" sz="2400" dirty="0" smtClean="0"/>
          </a:p>
          <a:p>
            <a:pPr lvl="0"/>
            <a:r>
              <a:rPr lang="lv-LV" sz="2400" dirty="0" smtClean="0"/>
              <a:t>Aktualizēti VSIA „Piejūras slimnīca” darba kārtības noteikumi.</a:t>
            </a:r>
          </a:p>
          <a:p>
            <a:pPr lvl="0"/>
            <a:r>
              <a:rPr lang="lv-LV" sz="2400" dirty="0" smtClean="0"/>
              <a:t>Turpināts darbs pie dokumentu elektroniskās aprites</a:t>
            </a:r>
          </a:p>
          <a:p>
            <a:pPr lvl="0"/>
            <a:r>
              <a:rPr lang="lv-LV" sz="2400" dirty="0" smtClean="0"/>
              <a:t>Pilnveidota medicīniskās dokumentācijas aprite un uzlabota medicīnisko dokumentu ierakstu kvalitāte.</a:t>
            </a:r>
          </a:p>
          <a:p>
            <a:pPr lvl="0"/>
            <a:r>
              <a:rPr lang="lv-LV" sz="2400" dirty="0" smtClean="0"/>
              <a:t>Ārstniecības personu darba kvalitātes uzlabošana un pilnveidošana, atbalstot personāla apmācības, kursu un semināru apmeklējumus.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VIII    </a:t>
            </a:r>
            <a:r>
              <a:rPr lang="lv-LV" sz="3200" b="1" dirty="0" smtClean="0"/>
              <a:t>PASĀKUMI, KAS VEIKTI VADĪBAS AUDITA UN IEKŠĒJĀS KONTROLES IETEIKUMU REALIZĀCIJAI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83163"/>
          </a:xfrm>
        </p:spPr>
        <p:txBody>
          <a:bodyPr>
            <a:normAutofit fontScale="85000" lnSpcReduction="10000"/>
          </a:bodyPr>
          <a:lstStyle/>
          <a:p>
            <a:r>
              <a:rPr lang="lv-LV" sz="2400" dirty="0" smtClean="0"/>
              <a:t>Saimnieciskās darbības procesā regulāri tiek nodrošināti galvenie iekšējās kontroles veidi:</a:t>
            </a:r>
          </a:p>
          <a:p>
            <a:pPr lvl="0"/>
            <a:r>
              <a:rPr lang="lv-LV" sz="2400" dirty="0" smtClean="0"/>
              <a:t>Pienākumu sadale, kas nošķir vienam un tam pašam darbiniekam veicamos pienākumus, piemēram, apstiprināšanas un izpildīšanas funkcijas, tādējādi samazinot kļūdu risku un palielinot pārbaudes elementa klātbūtni;</a:t>
            </a:r>
          </a:p>
          <a:p>
            <a:pPr lvl="0"/>
            <a:r>
              <a:rPr lang="lv-LV" sz="2400" dirty="0" smtClean="0"/>
              <a:t>Apstiprināšana un saskaņošana – visas procedūras, pirms tās tiek veiktas, apstiprina vai saskaņo attiecīgā līmeņa vadītājs (valdes priekšsēdētājs vai klīniku vadītāji);</a:t>
            </a:r>
          </a:p>
          <a:p>
            <a:pPr lvl="0"/>
            <a:r>
              <a:rPr lang="lv-LV" sz="2400" dirty="0" smtClean="0"/>
              <a:t>Grāmatvedības kontrole – pārbauda, vai darījumi, kas jāgrāmato vai jāapstrādā, ir apstiprināti, kā arī vai visi darījumi ir pareizi iegrāmatoti, precīzi un rūpīgi apstrādāti;</a:t>
            </a:r>
          </a:p>
          <a:p>
            <a:pPr lvl="0"/>
            <a:r>
              <a:rPr lang="lv-LV" sz="2400" dirty="0" smtClean="0"/>
              <a:t>Personāla kontrole – uzrauga, vai personāla spējas un kompetence ir atbilstošas, lai spētu veikt uzticētos pienākumus;</a:t>
            </a:r>
          </a:p>
          <a:p>
            <a:pPr lvl="0"/>
            <a:r>
              <a:rPr lang="lv-LV" sz="2400" dirty="0" smtClean="0"/>
              <a:t>Uzraudzība – atbildīgie darbinieki (struktūrvienību un apakšstruktūru vadītāji) uzrauga, lai ikdienā veicamās procedūras tiktu veiktas saskaņā ar to mērķi un atbilstošo reglamentāciju.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/>
              <a:t>Citi ieņēmumi</a:t>
            </a:r>
            <a:r>
              <a:rPr lang="lv-LV" b="1" dirty="0" smtClean="0"/>
              <a:t/>
            </a:r>
            <a:br>
              <a:rPr lang="lv-LV" b="1" dirty="0" smtClean="0"/>
            </a:br>
            <a:endParaRPr lang="lv-LV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78486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3200" b="1" dirty="0" smtClean="0"/>
              <a:t> </a:t>
            </a: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3200" b="1" dirty="0" smtClean="0"/>
              <a:t>IX    VALSTS INVESTĪCIJU PROGRAMMU APGUVE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48640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2013.gada 31.oktobrī parakstīts līgums par Klimata pārmaiņu finanšu instrumenta finansējuma pieškiršanu projekta „Kompleksi risinājumi siltumnīcefekta gāzu emisiju samazināšanai VSIA „Piejūras slimnīca”” Nr.KPFI-15.2/12. Projekta aktivitātes īstenotas noteiktajā termiņā līdz 2014.gada 30.jūnijam..</a:t>
            </a:r>
          </a:p>
          <a:p>
            <a:r>
              <a:rPr lang="lv-LV" sz="2400" dirty="0" smtClean="0"/>
              <a:t>KPFI finansētā projekta kopējās izmaksas 212 763 EUR.</a:t>
            </a:r>
          </a:p>
          <a:p>
            <a:r>
              <a:rPr lang="lv-LV" sz="2400" dirty="0" smtClean="0"/>
              <a:t>Attiecināmās izmaksas: </a:t>
            </a:r>
          </a:p>
          <a:p>
            <a:pPr lvl="0"/>
            <a:r>
              <a:rPr lang="lv-LV" sz="2400" dirty="0" smtClean="0"/>
              <a:t>atbalsta summa (KPFI līdzfinansējums) - 79.659034 %  no attiecināmām izmaksām, nepārsniedzot 100 328 EUR.</a:t>
            </a:r>
          </a:p>
          <a:p>
            <a:pPr lvl="0"/>
            <a:r>
              <a:rPr lang="lv-LV" sz="2400" dirty="0" smtClean="0"/>
              <a:t>privātais finansējums, ko nodrošina saņēmējs – 20.340966 % no attiecināmajām izmaksām  28 172 EUR.</a:t>
            </a:r>
          </a:p>
          <a:p>
            <a:r>
              <a:rPr lang="lv-LV" sz="2400" dirty="0" smtClean="0"/>
              <a:t>Neattiecināmās izmaksas:</a:t>
            </a:r>
          </a:p>
          <a:p>
            <a:pPr lvl="0"/>
            <a:r>
              <a:rPr lang="lv-LV" sz="2400" dirty="0" smtClean="0"/>
              <a:t>Privātais finansējums, ko sedz slimnīca 84 263 EUR.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 PLĀNOTĀS </a:t>
            </a:r>
            <a:r>
              <a:rPr lang="lv-LV" sz="3200" b="1" dirty="0" smtClean="0"/>
              <a:t>AKTIVITĀTES 2015. GADĀ</a:t>
            </a: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3200" dirty="0" smtClean="0"/>
              <a:t> 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endParaRPr lang="lv-LV" sz="2400" b="1" u="sng" dirty="0" smtClean="0"/>
          </a:p>
          <a:p>
            <a:r>
              <a:rPr lang="lv-LV" sz="2400" b="1" u="sng" dirty="0" smtClean="0"/>
              <a:t>Psihiatriskā </a:t>
            </a:r>
            <a:r>
              <a:rPr lang="lv-LV" sz="2400" b="1" u="sng" dirty="0" smtClean="0"/>
              <a:t>klīnika</a:t>
            </a:r>
            <a:endParaRPr lang="lv-LV" sz="2400" dirty="0" smtClean="0"/>
          </a:p>
          <a:p>
            <a:pPr>
              <a:buNone/>
            </a:pPr>
            <a:endParaRPr lang="lv-LV" sz="2400" dirty="0" smtClean="0"/>
          </a:p>
          <a:p>
            <a:pPr lvl="0"/>
            <a:r>
              <a:rPr lang="lv-LV" sz="2400" dirty="0" smtClean="0"/>
              <a:t>Turpināt </a:t>
            </a:r>
            <a:r>
              <a:rPr lang="lv-LV" sz="2400" dirty="0" smtClean="0"/>
              <a:t>slimnīcas teritorijas labiekārtošanu, paredzot pacientu pastaigu, sporta nodarbību, kā arī bērnu rotaļu laukuma izveidi</a:t>
            </a:r>
            <a:r>
              <a:rPr lang="lv-LV" sz="2400" dirty="0" smtClean="0"/>
              <a:t>.</a:t>
            </a:r>
          </a:p>
          <a:p>
            <a:pPr lvl="0"/>
            <a:endParaRPr lang="lv-LV" sz="2400" dirty="0" smtClean="0"/>
          </a:p>
          <a:p>
            <a:pPr lvl="0"/>
            <a:r>
              <a:rPr lang="lv-LV" sz="2400" dirty="0" smtClean="0"/>
              <a:t>Turpināt reģiona iedzīvotāju un profesionāļu informēšanu un izglītošanu par psihiatriskās palīdzības iespējām (atvērto durvju dienas, psihiatrijas dienas).</a:t>
            </a:r>
          </a:p>
          <a:p>
            <a:pPr>
              <a:buNone/>
            </a:pP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Onkoloģiskā klīnika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983163"/>
          </a:xfrm>
        </p:spPr>
        <p:txBody>
          <a:bodyPr>
            <a:normAutofit/>
          </a:bodyPr>
          <a:lstStyle/>
          <a:p>
            <a:pPr lvl="0"/>
            <a:r>
              <a:rPr lang="lv-LV" sz="2400" dirty="0" smtClean="0"/>
              <a:t>Sadarbībā ar ģimenes ārstiem un speciālistiem realizēt ļaundabīgo audzēju agrīnās diagnostikas programmu, īpašu uzmanību pievēršot agrīnās diagnostikas skrīningiem (kolorektāliem, krūts dziedzera un dzemdes kakla audzējiem). </a:t>
            </a:r>
          </a:p>
          <a:p>
            <a:pPr lvl="0"/>
            <a:r>
              <a:rPr lang="lv-LV" sz="2400" dirty="0" smtClean="0"/>
              <a:t>Palielināt ambulatori un dienas stacionārā sniegto pakalpojumu klāstu (dienas stacionārs ķirurģijā, dienas stacionārs ķīmijterapijā).  </a:t>
            </a:r>
          </a:p>
          <a:p>
            <a:pPr lvl="0"/>
            <a:r>
              <a:rPr lang="lv-LV" sz="2400" dirty="0" smtClean="0"/>
              <a:t>Sadarbībā ar ģimenes ārstiem turpināt realizēt mājas aprūpi onkoloģiskiem un hematoloģiskiem pacientiem.</a:t>
            </a:r>
          </a:p>
          <a:p>
            <a:pPr lvl="0"/>
            <a:r>
              <a:rPr lang="lv-LV" sz="2400" dirty="0" smtClean="0"/>
              <a:t>Aktualizēt masu saziņas līdzekļos informāciju parveselīgu dzīvesveidu un kaitīgo faktoru novēršanu kā efektīvu onkoloģiskās saslimšanas profilaksi. 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XI     </a:t>
            </a:r>
            <a:r>
              <a:rPr lang="lv-LV" sz="3200" b="1" dirty="0" smtClean="0"/>
              <a:t>STARPTAUTISKĀ </a:t>
            </a:r>
            <a:r>
              <a:rPr lang="lv-LV" sz="3200" b="1" dirty="0" smtClean="0"/>
              <a:t>SADARBĪBA </a:t>
            </a:r>
            <a:r>
              <a:rPr lang="lv-LV" sz="3200" b="1" dirty="0" smtClean="0"/>
              <a:t>	</a:t>
            </a:r>
            <a:r>
              <a:rPr lang="lv-LV" sz="3200" dirty="0" smtClean="0"/>
              <a:t/>
            </a:r>
            <a:br>
              <a:rPr lang="lv-LV" sz="3200" dirty="0" smtClean="0"/>
            </a:br>
            <a:r>
              <a:rPr lang="lv-LV" sz="3200" b="1" dirty="0" smtClean="0"/>
              <a:t> </a:t>
            </a:r>
            <a:r>
              <a:rPr lang="lv-LV" sz="3200" i="1" dirty="0" smtClean="0"/>
              <a:t>2014</a:t>
            </a:r>
            <a:r>
              <a:rPr lang="lv-LV" sz="3200" i="1" dirty="0" smtClean="0"/>
              <a:t>. GADĀ ĪSTENOTĀ STARPTAUTISKĀ SADARBĪBA VESELĪBAS NOZARĒ </a:t>
            </a:r>
            <a:r>
              <a:rPr lang="lv-LV" sz="3200" dirty="0" smtClean="0"/>
              <a:t/>
            </a:r>
            <a:br>
              <a:rPr lang="lv-LV" sz="3200" dirty="0" smtClean="0"/>
            </a:b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pPr>
              <a:buNone/>
            </a:pPr>
            <a:endParaRPr lang="lv-LV" sz="2400" dirty="0" smtClean="0"/>
          </a:p>
          <a:p>
            <a:endParaRPr lang="lv-LV" sz="2400" dirty="0" smtClean="0"/>
          </a:p>
          <a:p>
            <a:pPr>
              <a:buNone/>
            </a:pPr>
            <a:endParaRPr lang="lv-LV" sz="2400" dirty="0" smtClean="0"/>
          </a:p>
          <a:p>
            <a:endParaRPr lang="lv-LV" sz="2400" dirty="0"/>
          </a:p>
        </p:txBody>
      </p:sp>
      <p:pic>
        <p:nvPicPr>
          <p:cNvPr id="2052" name="Picture 4" descr="C:\Users\Mr.BadAss\Desktop\asda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7315200" cy="404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2800" b="1" dirty="0" smtClean="0"/>
              <a:t>2014.GADĀ </a:t>
            </a:r>
            <a:r>
              <a:rPr lang="lv-LV" sz="2800" b="1" dirty="0" smtClean="0"/>
              <a:t>SPĒKĀ ESOŠIE LĪGUMI AR ĀRVALSTU SADARBĪBAS PARTNERIEM VESELĪBAS NOZARĒ</a:t>
            </a:r>
            <a:endParaRPr lang="lv-LV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endParaRPr lang="lv-LV" sz="2400" dirty="0" smtClean="0"/>
          </a:p>
          <a:p>
            <a:endParaRPr lang="lv-LV" sz="2400" dirty="0" smtClean="0"/>
          </a:p>
          <a:p>
            <a:pPr>
              <a:buNone/>
            </a:pPr>
            <a:endParaRPr lang="lv-LV" sz="2400" dirty="0" smtClean="0"/>
          </a:p>
          <a:p>
            <a:endParaRPr lang="lv-LV" sz="2400" dirty="0"/>
          </a:p>
        </p:txBody>
      </p:sp>
      <p:pic>
        <p:nvPicPr>
          <p:cNvPr id="3074" name="Picture 2" descr="C:\Users\Mr.BadAss\Desktop\Tabula nr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800600" cy="557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b="1" i="1" dirty="0" smtClean="0"/>
              <a:t> 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i="1" dirty="0" smtClean="0"/>
              <a:t>2015. GADĀ PLĀNOTĀ STARPTAUTISKĀ SADARBĪBA VESELĪBAS NOZARĒ </a:t>
            </a:r>
            <a:endParaRPr lang="lv-LV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endParaRPr lang="lv-LV" sz="2400" dirty="0"/>
          </a:p>
        </p:txBody>
      </p:sp>
      <p:pic>
        <p:nvPicPr>
          <p:cNvPr id="4098" name="Picture 2" descr="C:\Users\Mr.BadAss\Desktop\tabula nr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793133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 smtClean="0"/>
              <a:t>PROBLĒMAS VSIA „PIEJŪRAS SLIMNĪCA” ATTĪSTĪBĀ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983163"/>
          </a:xfrm>
        </p:spPr>
        <p:txBody>
          <a:bodyPr>
            <a:normAutofit lnSpcReduction="10000"/>
          </a:bodyPr>
          <a:lstStyle/>
          <a:p>
            <a:pPr lvl="0"/>
            <a:r>
              <a:rPr lang="lv-LV" sz="2400" dirty="0" smtClean="0"/>
              <a:t>Pieaug pieprasījums pēc stacionārās palīdzības psihiatrijā, turpretī līgumos ar Nacionālo veselības dienestu pieaugušo psihiatriskās palīdzības apjoms tiek samazināts.</a:t>
            </a:r>
          </a:p>
          <a:p>
            <a:pPr lvl="0"/>
            <a:r>
              <a:rPr lang="lv-LV" sz="2400" dirty="0" smtClean="0"/>
              <a:t>Tiek samazinātas specializētās sociālās aprūpes iespējas – pagarinās (vairāk nekā par gadu) rindas uz specilizētiem sociālās aprūpes centriem (SSAC). Jūtami pieaudzis SSAC klientu stacionēšanas gadījumu skaits. Līdz ar to pieaug ilgstoši ārstējamo (vairāk nekā 3 mēneši) pacientu skaits.</a:t>
            </a:r>
          </a:p>
          <a:p>
            <a:pPr lvl="0"/>
            <a:r>
              <a:rPr lang="lv-LV" sz="2400" dirty="0" smtClean="0"/>
              <a:t>Grūtības atjaunot ārstu sastāvu. Psihiatriskajā klīnikā 3 ārsti &gt;70 g.v., turpmākajos 2 gados pensijas vecumu sasniegs vēl 3 ārsti.</a:t>
            </a:r>
          </a:p>
          <a:p>
            <a:pPr lvl="0"/>
            <a:r>
              <a:rPr lang="lv-LV" sz="2400" dirty="0" smtClean="0"/>
              <a:t>Ierobežotais finansējums traucē turpmākai infrastruktūras un pakalpojumu attīstībai, jo trūkst līdzekļu iespējamo projektu līdzfinansējumam. 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r.BadAs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b="1" dirty="0" smtClean="0"/>
              <a:t>Psihiatriskās klīnikas stacionāra finansējums 2012.gads - 2015.gads</a:t>
            </a:r>
            <a:endParaRPr lang="lv-LV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0600" y="1219200"/>
          <a:ext cx="83058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/>
              <a:t>Visi ieņēmumi k</a:t>
            </a:r>
            <a:r>
              <a:rPr lang="en-US" sz="3600" b="1" dirty="0" err="1" smtClean="0"/>
              <a:t>opā</a:t>
            </a:r>
            <a:r>
              <a:rPr lang="en-US" sz="36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lv-LV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b="1" dirty="0" smtClean="0"/>
              <a:t>IZDEVUMI </a:t>
            </a:r>
            <a:r>
              <a:rPr lang="lv-LV" b="1" dirty="0"/>
              <a:t/>
            </a:r>
            <a:br>
              <a:rPr lang="lv-LV" b="1" dirty="0"/>
            </a:br>
            <a:endParaRPr lang="lv-LV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PAMATDARBĪBAS IZDEVUMU ATŠIFRĒJUMS</a:t>
            </a:r>
            <a:r>
              <a:rPr lang="lv-LV" sz="3200" dirty="0"/>
              <a:t/>
            </a:r>
            <a:br>
              <a:rPr lang="lv-LV" sz="3200" dirty="0"/>
            </a:b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BadAss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4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Visi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izdevumi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kopā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lv-LV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1051</Words>
  <Application>Microsoft Office PowerPoint</Application>
  <PresentationFormat>On-screen Show (4:3)</PresentationFormat>
  <Paragraphs>221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VSIA „Piejūras slimnīca” vadības atskaite par iestādes darbību  2014. gadā un plānotām aktivitātēm 2015. gadā </vt:lpstr>
      <vt:lpstr>  I  FINANŠU PLŪSMA   IEŅĒMUMI  </vt:lpstr>
      <vt:lpstr>Pamatdarbības ieņēmumu atšifrējums </vt:lpstr>
      <vt:lpstr>Citi ieņēmumi </vt:lpstr>
      <vt:lpstr>Visi ieņēmumi kopā  </vt:lpstr>
      <vt:lpstr>IZDEVUMI  </vt:lpstr>
      <vt:lpstr>PAMATDARBĪBAS IZDEVUMU ATŠIFRĒJUMS </vt:lpstr>
      <vt:lpstr>Slide 8</vt:lpstr>
      <vt:lpstr>Visi izdevumi kopā </vt:lpstr>
      <vt:lpstr>SLIMNĪCAS ZAUDĒJUMI </vt:lpstr>
      <vt:lpstr>INVESTĪCIJAS </vt:lpstr>
      <vt:lpstr>Investēto līdzekļu atšifrējums </vt:lpstr>
      <vt:lpstr>Slide 13</vt:lpstr>
      <vt:lpstr>Personāls </vt:lpstr>
      <vt:lpstr>  III STACIONĀRĀ DIENESTA DARBA RĀDĪTĀJI  Pēc noslēgtā līguma ar NVD paredzētaisuzņemto pacientu skaits   </vt:lpstr>
      <vt:lpstr>    FAKTISKIE STACIONĀRĀ DIENESTA DARBA RĀDĪTĀJI  Onkoloģiskā klīnika    </vt:lpstr>
      <vt:lpstr>Slide 17</vt:lpstr>
      <vt:lpstr>Letalitāte % </vt:lpstr>
      <vt:lpstr> Psihiatriskā klīnika   </vt:lpstr>
      <vt:lpstr>Slide 20</vt:lpstr>
      <vt:lpstr>Letalitāte % </vt:lpstr>
      <vt:lpstr>Secinājumi: </vt:lpstr>
      <vt:lpstr>Psihiatriskajā klīnikā </vt:lpstr>
      <vt:lpstr> IVAMBULATORĀ DIENESTA DARBA RĀDĪTĀJI  Onkoloģiskā klīnika </vt:lpstr>
      <vt:lpstr>Psihiatriskā klīnika </vt:lpstr>
      <vt:lpstr>Secinājumi </vt:lpstr>
      <vt:lpstr> DIENAS STACIONĀRA DARBA RĀDĪTĀJI  PSIHIATRISKĀ KLĪNIKA </vt:lpstr>
      <vt:lpstr>Slide 28</vt:lpstr>
      <vt:lpstr>ONKOLOĢISKĀ KLĪNIKA </vt:lpstr>
      <vt:lpstr>Slide 30</vt:lpstr>
      <vt:lpstr>Secinājumi</vt:lpstr>
      <vt:lpstr>TURPINĀS VALSTS ORGANIZĒTĀ UN APMAKSĀTĀ KRŪTS  DZIEDZERA, DZEMDES KAKLA UN KOLOREKTĀLĀ JEB ZARNU  ĻAUNDABĪGO AUDZĒJU SAVLAICĪGAS ATKLĀŠANAS PROGRAMMA </vt:lpstr>
      <vt:lpstr>DZEMDES KAKLA AUDZĒJU SKRĪNINGA IZMEKLĒJUMI </vt:lpstr>
      <vt:lpstr>     TAISNĀS – RESNĀS ZARNAS AUDZĒJU AGRĪNĀS DIAGNOSTIKAS PASĀKUMU KOMPLEKSS PRAKTISKI BEZ ATDEVES.  IZMEKLĒTO PACIENTU SKAITS UZ SLĒPTO ASIŅU TESTU MINIMĀLS.     </vt:lpstr>
      <vt:lpstr>  VI     SASLIMŠANAS ANALĪZE PA ORGĀNU SISTĒMĀM </vt:lpstr>
      <vt:lpstr>Slide 36</vt:lpstr>
      <vt:lpstr>Secinājumi</vt:lpstr>
      <vt:lpstr>VII     PASĀKUMI, KAS VEIKTI PAKALPOJUMU KVALITĀTES UN              IESTĀDES ADMINISTRĒŠANAS UZLABOŠANAI</vt:lpstr>
      <vt:lpstr> VIII    PASĀKUMI, KAS VEIKTI VADĪBAS AUDITA UN IEKŠĒJĀS KONTROLES IETEIKUMU REALIZĀCIJAI</vt:lpstr>
      <vt:lpstr>  IX    VALSTS INVESTĪCIJU PROGRAMMU APGUVE</vt:lpstr>
      <vt:lpstr> PLĀNOTĀS AKTIVITĀTES 2015. GADĀ  </vt:lpstr>
      <vt:lpstr>Onkoloģiskā klīnika</vt:lpstr>
      <vt:lpstr>  XI     STARPTAUTISKĀ SADARBĪBA    2014. GADĀ ĪSTENOTĀ STARPTAUTISKĀ SADARBĪBA VESELĪBAS NOZARĒ  </vt:lpstr>
      <vt:lpstr>2014.GADĀ SPĒKĀ ESOŠIE LĪGUMI AR ĀRVALSTU SADARBĪBAS PARTNERIEM VESELĪBAS NOZARĒ</vt:lpstr>
      <vt:lpstr>  2015. GADĀ PLĀNOTĀ STARPTAUTISKĀ SADARBĪBA VESELĪBAS NOZARĒ </vt:lpstr>
      <vt:lpstr>PROBLĒMAS VSIA „PIEJŪRAS SLIMNĪCA” ATTĪSTĪBĀ</vt:lpstr>
      <vt:lpstr>Psihiatriskās klīnikas stacionāra finansējums 2012.gads - 2015.gads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VSIA „Piejūras slimnīca” vadības atskaite par iestādes darbību  2014. gadā un plānotām aktivitātēm 2015. gadā</dc:title>
  <dc:creator>Mr.BadAss</dc:creator>
  <cp:lastModifiedBy>Mr.BadAss</cp:lastModifiedBy>
  <cp:revision>11</cp:revision>
  <dcterms:created xsi:type="dcterms:W3CDTF">2006-08-16T00:00:00Z</dcterms:created>
  <dcterms:modified xsi:type="dcterms:W3CDTF">2015-04-01T11:33:17Z</dcterms:modified>
</cp:coreProperties>
</file>